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52" r:id="rId2"/>
  </p:sldMasterIdLst>
  <p:notesMasterIdLst>
    <p:notesMasterId r:id="rId31"/>
  </p:notesMasterIdLst>
  <p:sldIdLst>
    <p:sldId id="256" r:id="rId3"/>
    <p:sldId id="257" r:id="rId4"/>
    <p:sldId id="1610" r:id="rId5"/>
    <p:sldId id="459" r:id="rId6"/>
    <p:sldId id="2215" r:id="rId7"/>
    <p:sldId id="2197" r:id="rId8"/>
    <p:sldId id="460" r:id="rId9"/>
    <p:sldId id="2216" r:id="rId10"/>
    <p:sldId id="2218" r:id="rId11"/>
    <p:sldId id="2198" r:id="rId12"/>
    <p:sldId id="1612" r:id="rId13"/>
    <p:sldId id="385" r:id="rId14"/>
    <p:sldId id="2199" r:id="rId15"/>
    <p:sldId id="872" r:id="rId16"/>
    <p:sldId id="935" r:id="rId17"/>
    <p:sldId id="2194" r:id="rId18"/>
    <p:sldId id="2196" r:id="rId19"/>
    <p:sldId id="1624" r:id="rId20"/>
    <p:sldId id="1621" r:id="rId21"/>
    <p:sldId id="302" r:id="rId22"/>
    <p:sldId id="2203" r:id="rId23"/>
    <p:sldId id="2206" r:id="rId24"/>
    <p:sldId id="2207" r:id="rId25"/>
    <p:sldId id="2202" r:id="rId26"/>
    <p:sldId id="2219" r:id="rId27"/>
    <p:sldId id="1620" r:id="rId28"/>
    <p:sldId id="1616" r:id="rId29"/>
    <p:sldId id="2201" r:id="rId3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604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113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pos="7083" userDrawn="1">
          <p15:clr>
            <a:srgbClr val="A4A3A4"/>
          </p15:clr>
        </p15:guide>
        <p15:guide id="9" pos="665" userDrawn="1">
          <p15:clr>
            <a:srgbClr val="A4A3A4"/>
          </p15:clr>
        </p15:guide>
        <p15:guide id="10" orient="horz" pos="1298" userDrawn="1">
          <p15:clr>
            <a:srgbClr val="A4A3A4"/>
          </p15:clr>
        </p15:guide>
        <p15:guide id="11" pos="32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etitia Greener" initials="LG" lastIdx="34" clrIdx="6"/>
  <p:cmAuthor id="1" name="Vusile Butler" initials="VB" lastIdx="106" clrIdx="0"/>
  <p:cmAuthor id="8" name="Maserame Mojapele" initials="" lastIdx="0" clrIdx="7"/>
  <p:cmAuthor id="2" name="Elmari Briedenhann" initials="EB" lastIdx="79" clrIdx="1"/>
  <p:cmAuthor id="9" name="Philip Rosenberg" initials="PR" lastIdx="1" clrIdx="8">
    <p:extLst>
      <p:ext uri="{19B8F6BF-5375-455C-9EA6-DF929625EA0E}">
        <p15:presenceInfo xmlns:p15="http://schemas.microsoft.com/office/powerpoint/2012/main" userId="S-1-5-21-3863489222-3862667314-3109721810-52221" providerId="AD"/>
      </p:ext>
    </p:extLst>
  </p:cmAuthor>
  <p:cmAuthor id="3" name="Saiqa Mullick" initials="SM" lastIdx="45" clrIdx="2"/>
  <p:cmAuthor id="4" name="Nicolette Naidoo" initials="NN" lastIdx="26" clrIdx="3"/>
  <p:cmAuthor id="5" name="Stanley Molefi" initials="SM" lastIdx="5" clrIdx="4"/>
  <p:cmAuthor id="6" name="Unathi James" initials="UJ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A7784"/>
    <a:srgbClr val="E8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833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>
        <p:guide orient="horz" pos="391"/>
        <p:guide pos="604"/>
        <p:guide orient="horz" pos="527"/>
        <p:guide orient="horz" pos="3113"/>
        <p:guide orient="horz" pos="913"/>
        <p:guide pos="3840"/>
        <p:guide orient="horz" pos="4156"/>
        <p:guide pos="7083"/>
        <p:guide pos="665"/>
        <p:guide orient="horz" pos="1298"/>
        <p:guide pos="3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Sheet3!$B$6</c:f>
              <c:strCache>
                <c:ptCount val="1"/>
                <c:pt idx="0">
                  <c:v>MSM/H4M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Sheet3!$C$5:$L$5</c:f>
              <c:strCache>
                <c:ptCount val="3"/>
                <c:pt idx="0">
                  <c:v>% males commencing PrEP</c:v>
                </c:pt>
                <c:pt idx="1">
                  <c:v>% females commencing PrEP</c:v>
                </c:pt>
                <c:pt idx="2">
                  <c:v>% TG commencing PrEP</c:v>
                </c:pt>
              </c:strCache>
              <c:extLst/>
            </c:strRef>
          </c:cat>
          <c:val>
            <c:numRef>
              <c:f>Sheet3!$C$6:$L$6</c:f>
              <c:numCache>
                <c:formatCode>0.0%</c:formatCode>
                <c:ptCount val="3"/>
                <c:pt idx="0">
                  <c:v>0.95513428120063193</c:v>
                </c:pt>
                <c:pt idx="1">
                  <c:v>4.1074249605055291E-2</c:v>
                </c:pt>
                <c:pt idx="2" formatCode="0.00%">
                  <c:v>4.1074249605055294E-3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B97-4FC3-AAAE-DFB4594D0E78}"/>
            </c:ext>
          </c:extLst>
        </c:ser>
        <c:ser>
          <c:idx val="1"/>
          <c:order val="1"/>
          <c:tx>
            <c:strRef>
              <c:f>Sheet3!$B$7</c:f>
              <c:strCache>
                <c:ptCount val="1"/>
                <c:pt idx="0">
                  <c:v>Public Facility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Sheet3!$C$5:$L$5</c:f>
              <c:strCache>
                <c:ptCount val="3"/>
                <c:pt idx="0">
                  <c:v>% males commencing PrEP</c:v>
                </c:pt>
                <c:pt idx="1">
                  <c:v>% females commencing PrEP</c:v>
                </c:pt>
                <c:pt idx="2">
                  <c:v>% TG commencing PrEP</c:v>
                </c:pt>
              </c:strCache>
              <c:extLst/>
            </c:strRef>
          </c:cat>
          <c:val>
            <c:numRef>
              <c:f>Sheet3!$C$7:$L$7</c:f>
              <c:numCache>
                <c:formatCode>0.0%</c:formatCode>
                <c:ptCount val="3"/>
                <c:pt idx="0">
                  <c:v>0.17427633542226201</c:v>
                </c:pt>
                <c:pt idx="1">
                  <c:v>0.82699194270367049</c:v>
                </c:pt>
                <c:pt idx="2" formatCode="0.00%">
                  <c:v>8.9525514771709937E-4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B97-4FC3-AAAE-DFB4594D0E78}"/>
            </c:ext>
          </c:extLst>
        </c:ser>
        <c:ser>
          <c:idx val="2"/>
          <c:order val="2"/>
          <c:tx>
            <c:strRef>
              <c:f>Sheet3!$B$8</c:f>
              <c:strCache>
                <c:ptCount val="1"/>
                <c:pt idx="0">
                  <c:v>Sex worker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Sheet3!$C$5:$L$5</c:f>
              <c:strCache>
                <c:ptCount val="3"/>
                <c:pt idx="0">
                  <c:v>% males commencing PrEP</c:v>
                </c:pt>
                <c:pt idx="1">
                  <c:v>% females commencing PrEP</c:v>
                </c:pt>
                <c:pt idx="2">
                  <c:v>% TG commencing PrEP</c:v>
                </c:pt>
              </c:strCache>
              <c:extLst/>
            </c:strRef>
          </c:cat>
          <c:val>
            <c:numRef>
              <c:f>Sheet3!$C$8:$L$8</c:f>
              <c:numCache>
                <c:formatCode>0.0%</c:formatCode>
                <c:ptCount val="3"/>
                <c:pt idx="0">
                  <c:v>0.10203144726271089</c:v>
                </c:pt>
                <c:pt idx="1">
                  <c:v>0.89406633765637555</c:v>
                </c:pt>
                <c:pt idx="2" formatCode="0.00%">
                  <c:v>2.869275794789395E-3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B97-4FC3-AAAE-DFB4594D0E78}"/>
            </c:ext>
          </c:extLst>
        </c:ser>
        <c:ser>
          <c:idx val="3"/>
          <c:order val="3"/>
          <c:tx>
            <c:strRef>
              <c:f>Sheet3!$B$9</c:f>
              <c:strCache>
                <c:ptCount val="1"/>
                <c:pt idx="0">
                  <c:v>University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Sheet3!$C$5:$L$5</c:f>
              <c:strCache>
                <c:ptCount val="3"/>
                <c:pt idx="0">
                  <c:v>% males commencing PrEP</c:v>
                </c:pt>
                <c:pt idx="1">
                  <c:v>% females commencing PrEP</c:v>
                </c:pt>
                <c:pt idx="2">
                  <c:v>% TG commencing PrEP</c:v>
                </c:pt>
              </c:strCache>
              <c:extLst/>
            </c:strRef>
          </c:cat>
          <c:val>
            <c:numRef>
              <c:f>Sheet3!$C$9:$L$9</c:f>
              <c:numCache>
                <c:formatCode>0.0%</c:formatCode>
                <c:ptCount val="3"/>
                <c:pt idx="0">
                  <c:v>0.4</c:v>
                </c:pt>
                <c:pt idx="1">
                  <c:v>0.58024691358024694</c:v>
                </c:pt>
                <c:pt idx="2" formatCode="0.00%">
                  <c:v>9.876543209876543E-3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B97-4FC3-AAAE-DFB4594D0E78}"/>
            </c:ext>
          </c:extLst>
        </c:ser>
        <c:ser>
          <c:idx val="4"/>
          <c:order val="4"/>
          <c:tx>
            <c:strRef>
              <c:f>Sheet3!$B$10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Sheet3!$C$5:$L$5</c:f>
              <c:strCache>
                <c:ptCount val="3"/>
                <c:pt idx="0">
                  <c:v>% males commencing PrEP</c:v>
                </c:pt>
                <c:pt idx="1">
                  <c:v>% females commencing PrEP</c:v>
                </c:pt>
                <c:pt idx="2">
                  <c:v>% TG commencing PrEP</c:v>
                </c:pt>
              </c:strCache>
              <c:extLst/>
            </c:strRef>
          </c:cat>
          <c:val>
            <c:numRef>
              <c:f>Sheet3!$C$10:$L$10</c:f>
              <c:numCache>
                <c:formatCode>0.0%</c:formatCode>
                <c:ptCount val="3"/>
                <c:pt idx="0">
                  <c:v>0.24954257017168219</c:v>
                </c:pt>
                <c:pt idx="1">
                  <c:v>0.74901701249659358</c:v>
                </c:pt>
                <c:pt idx="2" formatCode="0.00%">
                  <c:v>2.1022307003542647E-3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B97-4FC3-AAAE-DFB4594D0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498752"/>
        <c:axId val="223499312"/>
      </c:barChart>
      <c:catAx>
        <c:axId val="2234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99312"/>
        <c:crossesAt val="0"/>
        <c:auto val="1"/>
        <c:lblAlgn val="ctr"/>
        <c:lblOffset val="100"/>
        <c:noMultiLvlLbl val="0"/>
      </c:catAx>
      <c:valAx>
        <c:axId val="223499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23498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Reaching AGYW vs ABYM at Clinic Activation </a:t>
            </a:r>
            <a:br>
              <a:rPr lang="en-US" sz="1200" b="1" dirty="0"/>
            </a:br>
            <a:r>
              <a:rPr lang="en-US" sz="1200" b="1" dirty="0"/>
              <a:t>Events: Youth VIP Parties (all sites)</a:t>
            </a:r>
          </a:p>
        </c:rich>
      </c:tx>
      <c:layout>
        <c:manualLayout>
          <c:xMode val="edge"/>
          <c:yMode val="edge"/>
          <c:x val="0.17833333333333334"/>
          <c:y val="4.58333333333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93-4DA8-814B-3B1F95E1D38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393-4DA8-814B-3B1F95E1D38E}"/>
              </c:ext>
            </c:extLst>
          </c:dPt>
          <c:cat>
            <c:strRef>
              <c:f>Sheet1!$A$2:$A$3</c:f>
              <c:strCache>
                <c:ptCount val="2"/>
                <c:pt idx="0">
                  <c:v>AGYW</c:v>
                </c:pt>
                <c:pt idx="1">
                  <c:v>ABYM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3-4DA8-814B-3B1F95E1D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200" b="1" dirty="0"/>
              <a:t>Health talks reaching men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Mthatha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AGYW</c:v>
                </c:pt>
                <c:pt idx="1">
                  <c:v>ABYM</c:v>
                </c:pt>
                <c:pt idx="2">
                  <c:v>Men 25+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0.18</c:v>
                </c:pt>
                <c:pt idx="2">
                  <c:v>0.11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5-4DEA-BAFB-E21BD1FF69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Port Elizabeth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AGYW</c:v>
                </c:pt>
                <c:pt idx="1">
                  <c:v>ABYM</c:v>
                </c:pt>
                <c:pt idx="2">
                  <c:v>Men 25+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5-4DEA-BAFB-E21BD1FF69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Tshwane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AGYW</c:v>
                </c:pt>
                <c:pt idx="1">
                  <c:v>ABYM</c:v>
                </c:pt>
                <c:pt idx="2">
                  <c:v>Men 25+</c:v>
                </c:pt>
                <c:pt idx="3">
                  <c:v>Other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0.19</c:v>
                </c:pt>
                <c:pt idx="2">
                  <c:v>0.04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D5-4DEA-BAFB-E21BD1FF6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446656"/>
        <c:axId val="230447216"/>
      </c:barChart>
      <c:catAx>
        <c:axId val="23044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447216"/>
        <c:crosses val="autoZero"/>
        <c:auto val="1"/>
        <c:lblAlgn val="ctr"/>
        <c:lblOffset val="100"/>
        <c:noMultiLvlLbl val="0"/>
      </c:catAx>
      <c:valAx>
        <c:axId val="2304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44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7225715022744"/>
          <c:y val="9.8771228853795481E-2"/>
          <c:w val="0.8699443019390154"/>
          <c:h val="0.76251025018378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0E-4D25-AB6B-BE803FF9D9E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0E-4D25-AB6B-BE803FF9D9EF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0E-4D25-AB6B-BE803FF9D9EF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0E-4D25-AB6B-BE803FF9D9EF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30E-4D25-AB6B-BE803FF9D9EF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30E-4D25-AB6B-BE803FF9D9EF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30E-4D25-AB6B-BE803FF9D9EF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30E-4D25-AB6B-BE803FF9D9EF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30E-4D25-AB6B-BE803FF9D9EF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30E-4D25-AB6B-BE803FF9D9EF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30E-4D25-AB6B-BE803FF9D9EF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30E-4D25-AB6B-BE803FF9D9EF}"/>
              </c:ext>
            </c:extLst>
          </c:dPt>
          <c:dPt>
            <c:idx val="12"/>
            <c:invertIfNegative val="0"/>
            <c:bubble3D val="0"/>
            <c:spPr>
              <a:solidFill>
                <a:srgbClr val="CC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30E-4D25-AB6B-BE803FF9D9EF}"/>
              </c:ext>
            </c:extLst>
          </c:dPt>
          <c:dPt>
            <c:idx val="13"/>
            <c:invertIfNegative val="0"/>
            <c:bubble3D val="0"/>
            <c:spPr>
              <a:solidFill>
                <a:srgbClr val="0000FF"/>
              </a:solidFill>
              <a:ln w="19050">
                <a:solidFill>
                  <a:srgbClr val="0000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30E-4D25-AB6B-BE803FF9D9EF}"/>
              </c:ext>
            </c:extLst>
          </c:dPt>
          <c:dPt>
            <c:idx val="14"/>
            <c:invertIfNegative val="0"/>
            <c:bubble3D val="0"/>
            <c:spPr>
              <a:solidFill>
                <a:srgbClr val="CCFF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30E-4D25-AB6B-BE803FF9D9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Sheet1!$A$2:$A$14</c:f>
              <c:strCache>
                <c:ptCount val="12"/>
                <c:pt idx="0">
                  <c:v>18 - 24 Female</c:v>
                </c:pt>
                <c:pt idx="1">
                  <c:v>18 - 24 Male</c:v>
                </c:pt>
                <c:pt idx="2">
                  <c:v>25 - 34 Female</c:v>
                </c:pt>
                <c:pt idx="3">
                  <c:v>25 - 34 Male</c:v>
                </c:pt>
                <c:pt idx="4">
                  <c:v>35 - 44 Female</c:v>
                </c:pt>
                <c:pt idx="5">
                  <c:v>35 - 44 Male</c:v>
                </c:pt>
                <c:pt idx="6">
                  <c:v>45 - 54 Female</c:v>
                </c:pt>
                <c:pt idx="7">
                  <c:v>45 - 54 Male</c:v>
                </c:pt>
                <c:pt idx="8">
                  <c:v>55 - 64 Female</c:v>
                </c:pt>
                <c:pt idx="9">
                  <c:v>55 - 64 Male</c:v>
                </c:pt>
                <c:pt idx="10">
                  <c:v>65+  Female</c:v>
                </c:pt>
                <c:pt idx="11">
                  <c:v>65+         Male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2"/>
                <c:pt idx="0">
                  <c:v>5.9700000000000003E-2</c:v>
                </c:pt>
                <c:pt idx="1">
                  <c:v>7.0000000000000007E-2</c:v>
                </c:pt>
                <c:pt idx="2">
                  <c:v>0.25</c:v>
                </c:pt>
                <c:pt idx="3">
                  <c:v>0.21</c:v>
                </c:pt>
                <c:pt idx="4">
                  <c:v>8.5000000000000006E-2</c:v>
                </c:pt>
                <c:pt idx="5">
                  <c:v>9.3899999999999997E-2</c:v>
                </c:pt>
                <c:pt idx="6">
                  <c:v>4.8800000000000003E-2</c:v>
                </c:pt>
                <c:pt idx="7">
                  <c:v>6.0600000000000001E-2</c:v>
                </c:pt>
                <c:pt idx="8">
                  <c:v>3.5700000000000003E-2</c:v>
                </c:pt>
                <c:pt idx="9">
                  <c:v>0.03</c:v>
                </c:pt>
                <c:pt idx="10">
                  <c:v>0.03</c:v>
                </c:pt>
                <c:pt idx="11">
                  <c:v>1.8800000000000001E-2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30E-4D25-AB6B-BE803FF9D9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18 - 24 Female</c:v>
                </c:pt>
                <c:pt idx="1">
                  <c:v>18 - 24 Male</c:v>
                </c:pt>
                <c:pt idx="2">
                  <c:v>25 - 34 Female</c:v>
                </c:pt>
                <c:pt idx="3">
                  <c:v>25 - 34 Male</c:v>
                </c:pt>
                <c:pt idx="4">
                  <c:v>35 - 44 Female</c:v>
                </c:pt>
                <c:pt idx="5">
                  <c:v>35 - 44 Male</c:v>
                </c:pt>
                <c:pt idx="6">
                  <c:v>45 - 54 Female</c:v>
                </c:pt>
                <c:pt idx="7">
                  <c:v>45 - 54 Male</c:v>
                </c:pt>
                <c:pt idx="8">
                  <c:v>55 - 64 Female</c:v>
                </c:pt>
                <c:pt idx="9">
                  <c:v>55 - 64 Male</c:v>
                </c:pt>
                <c:pt idx="10">
                  <c:v>65+  Female</c:v>
                </c:pt>
                <c:pt idx="11">
                  <c:v>65+         Male</c:v>
                </c:pt>
              </c:strCache>
            </c:strRef>
          </c:cat>
          <c:val>
            <c:numRef>
              <c:f>Sheet1!$B$18:$B$22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F-930E-4D25-AB6B-BE803FF9D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231652096"/>
        <c:axId val="231652656"/>
      </c:barChart>
      <c:catAx>
        <c:axId val="23165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652656"/>
        <c:crosses val="autoZero"/>
        <c:auto val="1"/>
        <c:lblAlgn val="ctr"/>
        <c:lblOffset val="100"/>
        <c:tickLblSkip val="1"/>
        <c:noMultiLvlLbl val="0"/>
      </c:catAx>
      <c:valAx>
        <c:axId val="2316526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652096"/>
        <c:crosses val="autoZero"/>
        <c:crossBetween val="between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7225715022744"/>
          <c:y val="9.8771228853795481E-2"/>
          <c:w val="0.8699443019390154"/>
          <c:h val="0.76251025018378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62-48DD-8A98-B19FAA9A8F4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62-48DD-8A98-B19FAA9A8F4B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62-48DD-8A98-B19FAA9A8F4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62-48DD-8A98-B19FAA9A8F4B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062-48DD-8A98-B19FAA9A8F4B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062-48DD-8A98-B19FAA9A8F4B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062-48DD-8A98-B19FAA9A8F4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062-48DD-8A98-B19FAA9A8F4B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062-48DD-8A98-B19FAA9A8F4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062-48DD-8A98-B19FAA9A8F4B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062-48DD-8A98-B19FAA9A8F4B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062-48DD-8A98-B19FAA9A8F4B}"/>
              </c:ext>
            </c:extLst>
          </c:dPt>
          <c:dPt>
            <c:idx val="12"/>
            <c:invertIfNegative val="0"/>
            <c:bubble3D val="0"/>
            <c:spPr>
              <a:solidFill>
                <a:srgbClr val="CC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062-48DD-8A98-B19FAA9A8F4B}"/>
              </c:ext>
            </c:extLst>
          </c:dPt>
          <c:dPt>
            <c:idx val="13"/>
            <c:invertIfNegative val="0"/>
            <c:bubble3D val="0"/>
            <c:spPr>
              <a:solidFill>
                <a:srgbClr val="0000FF"/>
              </a:solidFill>
              <a:ln w="19050">
                <a:solidFill>
                  <a:srgbClr val="0000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062-48DD-8A98-B19FAA9A8F4B}"/>
              </c:ext>
            </c:extLst>
          </c:dPt>
          <c:dPt>
            <c:idx val="14"/>
            <c:invertIfNegative val="0"/>
            <c:bubble3D val="0"/>
            <c:spPr>
              <a:solidFill>
                <a:srgbClr val="CCFF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4062-48DD-8A98-B19FAA9A8F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Sheet1!$A$2:$A$14</c:f>
              <c:strCache>
                <c:ptCount val="12"/>
                <c:pt idx="0">
                  <c:v>13 - 17 Female</c:v>
                </c:pt>
                <c:pt idx="1">
                  <c:v>13 - 17 Male</c:v>
                </c:pt>
                <c:pt idx="2">
                  <c:v>18 - 24 Female</c:v>
                </c:pt>
                <c:pt idx="3">
                  <c:v>18 - 24 Male</c:v>
                </c:pt>
                <c:pt idx="4">
                  <c:v>25 - 34 Female</c:v>
                </c:pt>
                <c:pt idx="5">
                  <c:v>25 - 34 Male</c:v>
                </c:pt>
                <c:pt idx="6">
                  <c:v>35 - 44 Female</c:v>
                </c:pt>
                <c:pt idx="7">
                  <c:v>35 - 44 Male</c:v>
                </c:pt>
                <c:pt idx="8">
                  <c:v>45 - 54 Female</c:v>
                </c:pt>
                <c:pt idx="9">
                  <c:v>45 - 54 Male</c:v>
                </c:pt>
                <c:pt idx="10">
                  <c:v>55+  Female</c:v>
                </c:pt>
                <c:pt idx="11">
                  <c:v>55+         Male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2"/>
                <c:pt idx="0">
                  <c:v>0.45</c:v>
                </c:pt>
                <c:pt idx="1">
                  <c:v>0.18</c:v>
                </c:pt>
                <c:pt idx="2">
                  <c:v>0.12</c:v>
                </c:pt>
                <c:pt idx="3">
                  <c:v>0.03</c:v>
                </c:pt>
                <c:pt idx="4">
                  <c:v>8.5000000000000006E-2</c:v>
                </c:pt>
                <c:pt idx="5">
                  <c:v>0.03</c:v>
                </c:pt>
                <c:pt idx="6">
                  <c:v>0.04</c:v>
                </c:pt>
                <c:pt idx="7">
                  <c:v>0.02</c:v>
                </c:pt>
                <c:pt idx="8">
                  <c:v>0.01</c:v>
                </c:pt>
                <c:pt idx="9">
                  <c:v>5.0000000000000001E-3</c:v>
                </c:pt>
                <c:pt idx="10" formatCode="0.0%">
                  <c:v>1.4999999999999999E-2</c:v>
                </c:pt>
                <c:pt idx="11" formatCode="0.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062-48DD-8A98-B19FAA9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2"/>
                <c:pt idx="0">
                  <c:v>13 - 17 Female</c:v>
                </c:pt>
                <c:pt idx="1">
                  <c:v>13 - 17 Male</c:v>
                </c:pt>
                <c:pt idx="2">
                  <c:v>18 - 24 Female</c:v>
                </c:pt>
                <c:pt idx="3">
                  <c:v>18 - 24 Male</c:v>
                </c:pt>
                <c:pt idx="4">
                  <c:v>25 - 34 Female</c:v>
                </c:pt>
                <c:pt idx="5">
                  <c:v>25 - 34 Male</c:v>
                </c:pt>
                <c:pt idx="6">
                  <c:v>35 - 44 Female</c:v>
                </c:pt>
                <c:pt idx="7">
                  <c:v>35 - 44 Male</c:v>
                </c:pt>
                <c:pt idx="8">
                  <c:v>45 - 54 Female</c:v>
                </c:pt>
                <c:pt idx="9">
                  <c:v>45 - 54 Male</c:v>
                </c:pt>
                <c:pt idx="10">
                  <c:v>55+  Female</c:v>
                </c:pt>
                <c:pt idx="11">
                  <c:v>55+         Male</c:v>
                </c:pt>
              </c:strCache>
            </c:strRef>
          </c:cat>
          <c:val>
            <c:numRef>
              <c:f>Sheet1!$B$18:$B$22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F-4062-48DD-8A98-B19FAA9A8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231657696"/>
        <c:axId val="231658256"/>
      </c:barChart>
      <c:catAx>
        <c:axId val="23165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658256"/>
        <c:crosses val="autoZero"/>
        <c:auto val="1"/>
        <c:lblAlgn val="ctr"/>
        <c:lblOffset val="100"/>
        <c:tickLblSkip val="1"/>
        <c:noMultiLvlLbl val="0"/>
      </c:catAx>
      <c:valAx>
        <c:axId val="2316582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657696"/>
        <c:crosses val="autoZero"/>
        <c:crossBetween val="between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Direct reach</c:v>
                </c:pt>
                <c:pt idx="1">
                  <c:v>Facility entry </c:v>
                </c:pt>
                <c:pt idx="2">
                  <c:v>Tested</c:v>
                </c:pt>
                <c:pt idx="3">
                  <c:v>Tested negative </c:v>
                </c:pt>
                <c:pt idx="4">
                  <c:v>Eligible</c:v>
                </c:pt>
                <c:pt idx="5">
                  <c:v>Offered</c:v>
                </c:pt>
                <c:pt idx="6">
                  <c:v>initiated on PrEP</c:v>
                </c:pt>
              </c:strCache>
            </c:strRef>
          </c:cat>
          <c:val>
            <c:numRef>
              <c:f>Sheet1!$F$3:$F$9</c:f>
              <c:numCache>
                <c:formatCode>General</c:formatCode>
                <c:ptCount val="7"/>
                <c:pt idx="0">
                  <c:v>2590</c:v>
                </c:pt>
                <c:pt idx="1">
                  <c:v>609</c:v>
                </c:pt>
                <c:pt idx="2">
                  <c:v>609</c:v>
                </c:pt>
                <c:pt idx="3">
                  <c:v>604</c:v>
                </c:pt>
                <c:pt idx="4">
                  <c:v>602</c:v>
                </c:pt>
                <c:pt idx="5">
                  <c:v>598</c:v>
                </c:pt>
                <c:pt idx="6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F-4FD1-A2AB-2150C1B701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900144"/>
        <c:axId val="223900704"/>
      </c:barChart>
      <c:lineChart>
        <c:grouping val="standard"/>
        <c:varyColors val="0"/>
        <c:ser>
          <c:idx val="1"/>
          <c:order val="1"/>
          <c:tx>
            <c:strRef>
              <c:f>Sheet1!$G$2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8723142495184874E-2"/>
                  <c:y val="-5.6842389290015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3F-4FD1-A2AB-2150C1B7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Direct reach</c:v>
                </c:pt>
                <c:pt idx="1">
                  <c:v>Facility entry </c:v>
                </c:pt>
                <c:pt idx="2">
                  <c:v>Tested</c:v>
                </c:pt>
                <c:pt idx="3">
                  <c:v>Tested negative </c:v>
                </c:pt>
                <c:pt idx="4">
                  <c:v>Eligible</c:v>
                </c:pt>
                <c:pt idx="5">
                  <c:v>Offered</c:v>
                </c:pt>
                <c:pt idx="6">
                  <c:v>initiated on PrEP</c:v>
                </c:pt>
              </c:strCache>
            </c:strRef>
          </c:cat>
          <c:val>
            <c:numRef>
              <c:f>Sheet1!$G$3:$G$9</c:f>
              <c:numCache>
                <c:formatCode>0</c:formatCode>
                <c:ptCount val="7"/>
                <c:pt idx="1">
                  <c:v>23.513513513513516</c:v>
                </c:pt>
                <c:pt idx="2">
                  <c:v>100</c:v>
                </c:pt>
                <c:pt idx="3">
                  <c:v>99.178981937602629</c:v>
                </c:pt>
                <c:pt idx="4">
                  <c:v>99.668874172185426</c:v>
                </c:pt>
                <c:pt idx="5">
                  <c:v>99.33554817275747</c:v>
                </c:pt>
                <c:pt idx="6">
                  <c:v>91.638795986622071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3F-4FD1-A2AB-2150C1B701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3901824"/>
        <c:axId val="223901264"/>
      </c:lineChart>
      <c:catAx>
        <c:axId val="22390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00704"/>
        <c:crosses val="autoZero"/>
        <c:auto val="1"/>
        <c:lblAlgn val="ctr"/>
        <c:lblOffset val="100"/>
        <c:noMultiLvlLbl val="0"/>
      </c:catAx>
      <c:valAx>
        <c:axId val="2239007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dirty="0"/>
                  <a:t>Number of Men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00144"/>
        <c:crosses val="autoZero"/>
        <c:crossBetween val="between"/>
      </c:valAx>
      <c:valAx>
        <c:axId val="2239012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dirty="0"/>
                  <a:t>% of Men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01824"/>
        <c:crosses val="max"/>
        <c:crossBetween val="between"/>
      </c:valAx>
      <c:catAx>
        <c:axId val="22390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901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B214-0538-4E37-8BD0-BD76225FBDCB}" type="datetimeFigureOut">
              <a:rPr lang="en-ZA" smtClean="0"/>
              <a:t>2019/07/19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9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9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383F6-4CED-488A-845F-87D9344D3F9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860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0234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4538"/>
            <a:ext cx="6572250" cy="3697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18609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600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83F6-4CED-488A-845F-87D9344D3F9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5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90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6048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1222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6340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29106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5424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198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83F6-4CED-488A-845F-87D9344D3F9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98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954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358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1004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5818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646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064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925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83F6-4CED-488A-845F-87D9344D3F90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272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264229"/>
            <a:ext cx="2889938" cy="48937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5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83F6-4CED-488A-845F-87D9344D3F90}" type="slidenum">
              <a:rPr kumimoji="0" lang="en-ZA" sz="25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4053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645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6A50-348B-4D1F-8A42-4FEC63E8B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2B1A8-B66A-47A7-8613-E07F7CCBC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EEAA9-8595-47A0-90B3-20225E56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15634-718B-4917-86AB-92D5CB22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97E5A-BD63-435E-854B-AAFE23DD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929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E983-5E75-4FF6-88B5-0BF46D82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81561-5ED6-47D8-A93F-6747932EE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643F-60C8-4DA1-ADD7-C455E72D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6A051-8294-4F9B-9CAA-13EA7A64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4436F-62CD-4600-B3FE-DC60B383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818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81665-3A43-4186-9744-889FE86A8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8461D-5C2B-4996-954B-966E9663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5B099-BAA6-4977-BD72-104BD027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D4B55-C0CD-445F-BDC6-6597256D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33EC3-611F-4724-BE41-20863D03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272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4581" y="232914"/>
            <a:ext cx="10859219" cy="76775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5301" y="1331913"/>
            <a:ext cx="1085850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988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4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9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8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1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9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F620-86D1-4008-BC97-CF2A894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774D6-735B-4FAC-B444-C8B62B445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66754-8D09-4D99-9058-ECB81266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1C8F-A86F-449C-B54A-4635347E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8D5D-3BB4-4D5E-8098-EDEDEE8C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5142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9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32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3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E9CB-B203-448E-8BDC-AD94C81D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1EDB5-FB22-4517-B5A9-36ACB674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1222A-92B5-4662-93D5-8DC00E1D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529CF-1477-44E1-8215-06C7B840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419EA-CDFB-4654-87FA-64099805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79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C57E-9417-4235-8518-D0A5B6A5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C3C3-0CC1-44DA-8873-64E3A91F7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8DFDA-FAB0-418B-9AC0-B772AD729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C8F45-D47D-454A-8C1E-44659D31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9416C-3EEA-4B59-BD53-7FBBA591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57A58-BDFA-47B1-B1D8-F38BF6D6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34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F2BC-F107-47D9-8A6C-0DF15666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80A28-CAB1-4DC8-9D79-8DA4F6BB9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EF510-C907-4FDE-9E1E-0B7E64323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D6AF4-5A4C-499C-AC63-A1FC19464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C9849-4855-479D-9FCB-D3ACB8AAE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C3CA4-236A-4AD6-8EFB-4F9ADF86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9F315-8E5A-4248-AA1F-5905ADA3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7F3FF-2A49-4927-B94E-0E9F87CF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613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D673-B218-44D1-B2DE-36DE260D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F4218-1FBC-4FE9-B5B3-EDBFEB89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2ADD9-47F3-4E32-8330-D8FCB432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732C7-562C-42FC-9B8C-0AE079CF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751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7DB62-81D0-4150-93B3-C8EAB265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70A36-7907-4CA9-8044-5BB1DC0C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25A19-C73D-4A0F-B64B-2EA94F03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12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1F87-F800-4FD8-BC3E-DE40376B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47DA2-905D-4698-924B-D6091A323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108F3-B7FA-4197-91BB-C4E981683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E6F2B-3354-4079-B102-891D6D93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A6E06-A069-4E4B-93C1-AD4DF586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E1A7E-F778-45C4-BC67-704A9883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018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09BE-76BC-424A-9E87-60C5B6F0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BE3D-3258-46D8-B8AF-153688754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DA83D-14BD-49E0-A3E8-65C348032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6D358-6E9A-4C1D-AF6E-24FC15FC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FFD89-543B-4448-974D-C4F1ABB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A3174-EDF9-4550-97DC-EA549E5A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475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5E158-231E-465B-91D3-92655DD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569D-69C8-4E2F-890B-C66AC0A1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5CFC5-5E79-4A20-92EF-078D3BEAE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C4E7-F35C-4C12-BC68-61EB71A3F439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56209-979D-4E33-921B-E014B1C75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D12D2-64F0-4F0C-9618-74FA147E8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FF44B-119D-4EB4-9EAA-5BF9CB3FFE2C}" type="slidenum">
              <a:rPr lang="en-ZA" smtClean="0"/>
              <a:t>‹#›</a:t>
            </a:fld>
            <a:endParaRPr lang="en-ZA"/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5E3B0FA8-F82C-43ED-9574-4AA25F1140A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0" y="6177768"/>
            <a:ext cx="1450821" cy="437049"/>
          </a:xfrm>
          <a:prstGeom prst="rect">
            <a:avLst/>
          </a:prstGeom>
        </p:spPr>
      </p:pic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7C3FDE76-DD2F-4B2B-B50A-328BBAFA9D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21" y="6094239"/>
            <a:ext cx="1234669" cy="604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E643E3-5A4E-47AC-90F9-F3D4E611677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18" y="6134869"/>
            <a:ext cx="1278643" cy="5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7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3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0B28C3-510B-40DE-B005-9088065F3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24" y="5640539"/>
            <a:ext cx="2278194" cy="686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2FD3B-529B-4C6E-B956-4AD916606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54" y="5452510"/>
            <a:ext cx="2598014" cy="1062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06A32-D497-44C2-9CBF-68F55F41E9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 b="955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F6B11C-D56C-4E6D-85D9-AD08605AB2CA}"/>
              </a:ext>
            </a:extLst>
          </p:cNvPr>
          <p:cNvSpPr txBox="1">
            <a:spLocks/>
          </p:cNvSpPr>
          <p:nvPr/>
        </p:nvSpPr>
        <p:spPr>
          <a:xfrm>
            <a:off x="6095999" y="1122362"/>
            <a:ext cx="5148263" cy="1908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Century Gothic" panose="020B0502020202020204" pitchFamily="34" charset="0"/>
              </a:rPr>
              <a:t>Project PrEP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290B76-8700-4168-BAB9-018C78F38EE5}"/>
              </a:ext>
            </a:extLst>
          </p:cNvPr>
          <p:cNvSpPr/>
          <p:nvPr/>
        </p:nvSpPr>
        <p:spPr>
          <a:xfrm>
            <a:off x="1055688" y="0"/>
            <a:ext cx="1028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200" dirty="0"/>
              <a:t>All photographs used are courtesy of Adobe Stock, standard licensing – appearance in a photograph in this presentation does not indicate a person’s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25613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84683-ED73-47B7-9F71-9B80C3E12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0468D5-714E-4B2B-8B75-6C97835DB7E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328738" y="-1"/>
            <a:ext cx="5625515" cy="756000"/>
          </a:xfrm>
          <a:prstGeom prst="rect">
            <a:avLst/>
          </a:prstGeom>
          <a:solidFill>
            <a:schemeClr val="bg1"/>
          </a:solidFill>
        </p:spPr>
        <p:txBody>
          <a:bodyPr wrap="square" anchor="b" anchorCtr="0">
            <a:spAutoFit/>
          </a:bodyPr>
          <a:lstStyle/>
          <a:p>
            <a:pPr defTabSz="405318">
              <a:defRPr/>
            </a:pPr>
            <a:r>
              <a:rPr lang="en-ZA" sz="3600" kern="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  <a:ea typeface="SimSun" panose="02010600030101010101" pitchFamily="2" charset="-122"/>
                <a:sym typeface="Helvetica Light"/>
              </a:rPr>
              <a:t>Project PrEP objectives</a:t>
            </a:r>
            <a:endParaRPr lang="en-ZA" sz="3600" kern="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02324" y="2983696"/>
            <a:ext cx="2232000" cy="19697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Develop strategies to identify AGYW at highest risk 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Test various demand creation strategies 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Test different HIV screening/testing mechanisms</a:t>
            </a:r>
            <a:endParaRPr lang="en-ZA" sz="14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9268" y="2983696"/>
            <a:ext cx="2232000" cy="194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Reach over 600 000 AGYW and initiate 6640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Access AGYW through public facilities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Offer, initiate and retain AGYW on PrEP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96210" y="2983696"/>
            <a:ext cx="2232000" cy="28315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Learn about how to deliver HIV prevention services, PrEP specifically, to AGYW 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Gather evidence on  cost-effective and successful service delivery mechanisms and interventions 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Inform future scale up by NDoH of PrEP provision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A6A3B49-1D2A-4654-A03F-32EC2F0BCC38}"/>
              </a:ext>
            </a:extLst>
          </p:cNvPr>
          <p:cNvSpPr/>
          <p:nvPr/>
        </p:nvSpPr>
        <p:spPr>
          <a:xfrm>
            <a:off x="1335488" y="1449388"/>
            <a:ext cx="2598838" cy="1381467"/>
          </a:xfrm>
          <a:prstGeom prst="wedgeRoundRect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335487" y="1535947"/>
            <a:ext cx="25988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5318">
              <a:spcAft>
                <a:spcPts val="600"/>
              </a:spcAft>
              <a:defRPr/>
            </a:pPr>
            <a:r>
              <a:rPr lang="en-GB" sz="1500" b="1" kern="0" dirty="0">
                <a:solidFill>
                  <a:srgbClr val="031F33"/>
                </a:solidFill>
                <a:latin typeface="Arial" panose="020B0604020202020204" pitchFamily="34" charset="0"/>
                <a:ea typeface="SimSun" panose="02010600030101010101" pitchFamily="2" charset="-122"/>
                <a:sym typeface="Helvetica Light"/>
              </a:rPr>
              <a:t>Increase accessibility of PrEP for eligible AGYW population (15-24) in project implementation areas </a:t>
            </a:r>
            <a:endParaRPr lang="en-ZA" sz="1500" b="1" kern="0" dirty="0">
              <a:solidFill>
                <a:srgbClr val="031F33"/>
              </a:solidFill>
              <a:latin typeface="Arial" panose="020B0604020202020204" pitchFamily="34" charset="0"/>
              <a:ea typeface="SimSun" panose="02010600030101010101" pitchFamily="2" charset="-122"/>
              <a:sym typeface="Helvetica Light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6CB4507-5F1A-4B31-8111-D66CCF9A1A1C}"/>
              </a:ext>
            </a:extLst>
          </p:cNvPr>
          <p:cNvSpPr/>
          <p:nvPr/>
        </p:nvSpPr>
        <p:spPr>
          <a:xfrm>
            <a:off x="4232430" y="1449388"/>
            <a:ext cx="2598838" cy="1381467"/>
          </a:xfrm>
          <a:prstGeom prst="wedgeRoundRect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4232428" y="1535947"/>
            <a:ext cx="2598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5318">
              <a:spcAft>
                <a:spcPts val="600"/>
              </a:spcAft>
              <a:defRPr/>
            </a:pPr>
            <a:r>
              <a:rPr lang="en-GB" sz="1500" b="1" kern="0" dirty="0">
                <a:solidFill>
                  <a:srgbClr val="031F33"/>
                </a:solidFill>
                <a:latin typeface="Arial" panose="020B0604020202020204" pitchFamily="34" charset="0"/>
                <a:ea typeface="SimSun" panose="02010600030101010101" pitchFamily="2" charset="-122"/>
                <a:sym typeface="Helvetica Light"/>
              </a:rPr>
              <a:t>Demonstrate </a:t>
            </a:r>
            <a:br>
              <a:rPr lang="en-GB" sz="1500" b="1" kern="0" dirty="0">
                <a:solidFill>
                  <a:srgbClr val="031F33"/>
                </a:solidFill>
                <a:latin typeface="Arial" panose="020B0604020202020204" pitchFamily="34" charset="0"/>
                <a:ea typeface="SimSun" panose="02010600030101010101" pitchFamily="2" charset="-122"/>
                <a:sym typeface="Helvetica Light"/>
              </a:rPr>
            </a:br>
            <a:r>
              <a:rPr lang="en-GB" sz="1500" b="1" kern="0" dirty="0">
                <a:solidFill>
                  <a:srgbClr val="031F33"/>
                </a:solidFill>
                <a:latin typeface="Arial" panose="020B0604020202020204" pitchFamily="34" charset="0"/>
                <a:ea typeface="SimSun" panose="02010600030101010101" pitchFamily="2" charset="-122"/>
                <a:sym typeface="Helvetica Light"/>
              </a:rPr>
              <a:t>effective delivery models and appropriate use of PrEP amongst adolescents </a:t>
            </a:r>
            <a:endParaRPr lang="en-ZA" sz="1500" b="1" kern="0" dirty="0">
              <a:solidFill>
                <a:srgbClr val="031F33"/>
              </a:solidFill>
              <a:latin typeface="Arial" panose="020B0604020202020204" pitchFamily="34" charset="0"/>
              <a:ea typeface="SimSun" panose="02010600030101010101" pitchFamily="2" charset="-122"/>
              <a:sym typeface="Helvetica Light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064C1CC9-BD19-411B-B7C4-C34EB5A55464}"/>
              </a:ext>
            </a:extLst>
          </p:cNvPr>
          <p:cNvSpPr/>
          <p:nvPr/>
        </p:nvSpPr>
        <p:spPr>
          <a:xfrm>
            <a:off x="7129372" y="1449388"/>
            <a:ext cx="2598838" cy="1381467"/>
          </a:xfrm>
          <a:prstGeom prst="wedgeRoundRect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7129372" y="1535947"/>
            <a:ext cx="25988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5318">
              <a:spcAft>
                <a:spcPts val="600"/>
              </a:spcAft>
              <a:defRPr/>
            </a:pPr>
            <a:r>
              <a:rPr lang="en-GB" sz="1500" b="1" kern="0" dirty="0">
                <a:solidFill>
                  <a:srgbClr val="031F33"/>
                </a:solidFill>
                <a:latin typeface="Arial" panose="020B0604020202020204" pitchFamily="34" charset="0"/>
                <a:ea typeface="SimSun" panose="02010600030101010101" pitchFamily="2" charset="-122"/>
                <a:sym typeface="Helvetica Light"/>
              </a:rPr>
              <a:t>Generate and disseminate </a:t>
            </a:r>
            <a:br>
              <a:rPr lang="en-GB" sz="1500" b="1" kern="0" dirty="0">
                <a:solidFill>
                  <a:srgbClr val="031F33"/>
                </a:solidFill>
                <a:latin typeface="Arial" panose="020B0604020202020204" pitchFamily="34" charset="0"/>
                <a:ea typeface="SimSun" panose="02010600030101010101" pitchFamily="2" charset="-122"/>
                <a:sym typeface="Helvetica Light"/>
              </a:rPr>
            </a:br>
            <a:r>
              <a:rPr lang="en-GB" sz="1500" b="1" kern="0" dirty="0">
                <a:solidFill>
                  <a:srgbClr val="031F33"/>
                </a:solidFill>
                <a:latin typeface="Arial" panose="020B0604020202020204" pitchFamily="34" charset="0"/>
                <a:ea typeface="SimSun" panose="02010600030101010101" pitchFamily="2" charset="-122"/>
                <a:sym typeface="Helvetica Light"/>
              </a:rPr>
              <a:t>evidence on the use of PrEP in real life settings</a:t>
            </a:r>
            <a:endParaRPr lang="en-ZA" sz="1500" b="1" kern="0" dirty="0">
              <a:solidFill>
                <a:srgbClr val="031F33"/>
              </a:solidFill>
              <a:latin typeface="Arial" panose="020B0604020202020204" pitchFamily="34" charset="0"/>
              <a:ea typeface="SimSun" panose="02010600030101010101" pitchFamily="2" charset="-12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586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81140" r="85177" b="4932"/>
          <a:stretch/>
        </p:blipFill>
        <p:spPr bwMode="auto">
          <a:xfrm>
            <a:off x="215935" y="4758034"/>
            <a:ext cx="786277" cy="6859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390146" y="775703"/>
            <a:ext cx="2396372" cy="456863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indent="0" algn="l">
              <a:spcAft>
                <a:spcPts val="600"/>
              </a:spcAft>
            </a:pPr>
            <a:r>
              <a:rPr lang="en-ZA" sz="1200" b="1" dirty="0">
                <a:solidFill>
                  <a:srgbClr val="031F33"/>
                </a:solidFill>
              </a:rPr>
              <a:t>RESOURCES</a:t>
            </a:r>
          </a:p>
          <a:p>
            <a:pPr marL="171450" lvl="2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31F33"/>
                </a:solidFill>
              </a:rPr>
              <a:t>Utilising existing NIMART trained nurse in clinic and other trained staff to provide PrEP to AGYW</a:t>
            </a:r>
          </a:p>
          <a:p>
            <a:pPr marL="171450" lvl="2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31F33"/>
                </a:solidFill>
              </a:rPr>
              <a:t>Capacity building and mentorship of providers throughout the project</a:t>
            </a:r>
          </a:p>
          <a:p>
            <a:pPr marL="171450" lvl="2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31F33"/>
                </a:solidFill>
              </a:rPr>
              <a:t>Assisting facility to create youth friendly zones and provide youth friendly SRH and HIV services</a:t>
            </a:r>
          </a:p>
          <a:p>
            <a:pPr marL="171450" lvl="2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31F33"/>
                </a:solidFill>
              </a:rPr>
              <a:t>Roving unit equipped with NIMART nurse, counsellor and  data capturer</a:t>
            </a:r>
          </a:p>
          <a:p>
            <a:pPr marL="171450" lvl="2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31F33"/>
                </a:solidFill>
              </a:rPr>
              <a:t>Have provided one data collection clerk  per clinic to support enhanced monitoring activities</a:t>
            </a:r>
          </a:p>
          <a:p>
            <a:pPr marL="171450" lvl="2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31F33"/>
                </a:solidFill>
              </a:rPr>
              <a:t>Use biometric system to monitor AGYW, presenting in clinic and collect data on which services are accessed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958850" y="391868"/>
            <a:ext cx="8995473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500"/>
              </a:lnSpc>
            </a:pPr>
            <a:r>
              <a:rPr lang="en-ZA" sz="4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Implementation model:</a:t>
            </a:r>
          </a:p>
          <a:p>
            <a:pPr algn="l">
              <a:lnSpc>
                <a:spcPts val="3500"/>
              </a:lnSpc>
            </a:pPr>
            <a:r>
              <a:rPr lang="en-ZA" sz="3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Linking and attracting AGYW to PrEP</a:t>
            </a:r>
            <a:endParaRPr lang="en-ZA" sz="3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9066" y="2833373"/>
            <a:ext cx="2240769" cy="1632144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18083" r="26986" b="30159"/>
          <a:stretch/>
        </p:blipFill>
        <p:spPr>
          <a:xfrm>
            <a:off x="2744119" y="2927582"/>
            <a:ext cx="984145" cy="83806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031844" y="2452447"/>
            <a:ext cx="3465020" cy="2393994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1935363" y="2246701"/>
            <a:ext cx="4570393" cy="280548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1857798" y="1964593"/>
            <a:ext cx="5662942" cy="3369705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/>
          <p:cNvSpPr txBox="1"/>
          <p:nvPr/>
        </p:nvSpPr>
        <p:spPr>
          <a:xfrm>
            <a:off x="2258077" y="3856891"/>
            <a:ext cx="1988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b="1" dirty="0">
                <a:solidFill>
                  <a:srgbClr val="002060"/>
                </a:solidFill>
              </a:rPr>
              <a:t>FIXED FACILITY CLINIC#1  – ANCHOR WITH TRAINED NDOH STAFF AND WITS RHI MONITORING STAFF</a:t>
            </a:r>
          </a:p>
        </p:txBody>
      </p:sp>
      <p:sp>
        <p:nvSpPr>
          <p:cNvPr id="17" name="Oval 16"/>
          <p:cNvSpPr/>
          <p:nvPr/>
        </p:nvSpPr>
        <p:spPr>
          <a:xfrm>
            <a:off x="1782085" y="1788095"/>
            <a:ext cx="6726214" cy="3722699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9" name="Straight Connector 18"/>
          <p:cNvCxnSpPr/>
          <p:nvPr/>
        </p:nvCxnSpPr>
        <p:spPr>
          <a:xfrm>
            <a:off x="4025292" y="3657741"/>
            <a:ext cx="473183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269928" y="3537362"/>
            <a:ext cx="240758" cy="24075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5374934" y="3537362"/>
            <a:ext cx="240758" cy="24075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6371584" y="3537362"/>
            <a:ext cx="240758" cy="24075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Oval 23"/>
          <p:cNvSpPr/>
          <p:nvPr/>
        </p:nvSpPr>
        <p:spPr>
          <a:xfrm>
            <a:off x="7398993" y="3537362"/>
            <a:ext cx="240758" cy="24075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8411656" y="3537362"/>
            <a:ext cx="240758" cy="24075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27475" r="34444" b="38383"/>
          <a:stretch/>
        </p:blipFill>
        <p:spPr>
          <a:xfrm flipH="1">
            <a:off x="5642928" y="3148773"/>
            <a:ext cx="658215" cy="49142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061321" y="3834239"/>
            <a:ext cx="1643878" cy="567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TextBox 27"/>
          <p:cNvSpPr txBox="1"/>
          <p:nvPr/>
        </p:nvSpPr>
        <p:spPr>
          <a:xfrm>
            <a:off x="5012853" y="3856891"/>
            <a:ext cx="19664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b="1" dirty="0">
                <a:solidFill>
                  <a:srgbClr val="002060"/>
                </a:solidFill>
              </a:rPr>
              <a:t>ROVING UNIT ANCHORED TO THE FACILITY, REACHING SURROUNDING AREAS. REFERRING TO ANCHOR SITE FOR ONGOING CARE.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8" t="27973" r="22084" b="27859"/>
          <a:stretch/>
        </p:blipFill>
        <p:spPr>
          <a:xfrm>
            <a:off x="7283426" y="5042058"/>
            <a:ext cx="782494" cy="6279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8" t="27973" r="22084" b="27859"/>
          <a:stretch/>
        </p:blipFill>
        <p:spPr>
          <a:xfrm>
            <a:off x="2981860" y="1769353"/>
            <a:ext cx="782494" cy="62792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491563" y="2033644"/>
            <a:ext cx="2173846" cy="77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TextBox 33"/>
          <p:cNvSpPr txBox="1"/>
          <p:nvPr/>
        </p:nvSpPr>
        <p:spPr>
          <a:xfrm>
            <a:off x="6491962" y="1889290"/>
            <a:ext cx="22284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b="1" dirty="0">
                <a:solidFill>
                  <a:srgbClr val="002060"/>
                </a:solidFill>
              </a:rPr>
              <a:t>DEMAND CREATION OUTREACH ACTIVITIES – PARTNERS, YOUTH CONNECTORS &amp; CBOs REFERRING AGYW TO ROVING UNIT OR CLINIC#1 / CLINIC#2 FOR SERVICES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8" t="27973" r="22084" b="27859"/>
          <a:stretch/>
        </p:blipFill>
        <p:spPr>
          <a:xfrm>
            <a:off x="8223113" y="1281996"/>
            <a:ext cx="782494" cy="62792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113" y="4892854"/>
            <a:ext cx="305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0" algn="l"/>
            <a:r>
              <a:rPr lang="en-ZA" sz="800" dirty="0">
                <a:solidFill>
                  <a:schemeClr val="bg2">
                    <a:lumMod val="25000"/>
                  </a:schemeClr>
                </a:solidFill>
              </a:rPr>
              <a:t>To monitor and feedback into the implementation of the intervention, innovative monitoring systems will be used. Tablet based data collection will be used in roving sites (with paper based back-up systems) and biometric fingerprint registration of all AGYW accessing services in all sites (fixed and roving). Allowing AGYW to access services at any of the sites and continue to be monitored.</a:t>
            </a:r>
            <a:endParaRPr lang="en-ZA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18083" r="26986" b="30159"/>
          <a:stretch/>
        </p:blipFill>
        <p:spPr>
          <a:xfrm>
            <a:off x="7505440" y="2927582"/>
            <a:ext cx="984145" cy="83806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50258" y="3856891"/>
            <a:ext cx="13701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b="1" dirty="0">
                <a:solidFill>
                  <a:srgbClr val="002060"/>
                </a:solidFill>
              </a:rPr>
              <a:t>CLINIC#2 – WITH TRAINED NDOH STAFF AND WITS RHI MONITORING STAFF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4119" y="2927785"/>
            <a:ext cx="984145" cy="83588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Rectangle 40"/>
          <p:cNvSpPr/>
          <p:nvPr/>
        </p:nvSpPr>
        <p:spPr>
          <a:xfrm>
            <a:off x="7505439" y="2927785"/>
            <a:ext cx="984145" cy="83588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173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79D870-E8CC-438C-AF8B-3ACE5BB6A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b="1188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79EEE0-FE96-4896-9561-F2C44903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823746"/>
            <a:ext cx="5475371" cy="1966201"/>
          </a:xfrm>
        </p:spPr>
        <p:txBody>
          <a:bodyPr>
            <a:normAutofit/>
          </a:bodyPr>
          <a:lstStyle/>
          <a:p>
            <a:r>
              <a:rPr lang="en-ZA" dirty="0">
                <a:latin typeface="Century Gothic" panose="020B0502020202020204" pitchFamily="34" charset="0"/>
              </a:rPr>
              <a:t>Reaching men – what works best?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61EE4-9395-4CC5-B7F0-08291F8A883C}"/>
              </a:ext>
            </a:extLst>
          </p:cNvPr>
          <p:cNvSpPr/>
          <p:nvPr/>
        </p:nvSpPr>
        <p:spPr>
          <a:xfrm>
            <a:off x="1055688" y="0"/>
            <a:ext cx="1028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bg1"/>
                </a:solidFill>
              </a:rPr>
              <a:t>All photographs used are courtesy of Adobe Stock, standard licensing – appearance in a photograph in this presentation does not indicate a person’s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368935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015400" y="1270448"/>
            <a:ext cx="7838720" cy="518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ZA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C1044-E37D-4EBB-8A0B-DB3BA757B501}"/>
              </a:ext>
            </a:extLst>
          </p:cNvPr>
          <p:cNvSpPr/>
          <p:nvPr/>
        </p:nvSpPr>
        <p:spPr>
          <a:xfrm>
            <a:off x="958850" y="110146"/>
            <a:ext cx="10285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Demand Creation/Social Mobilisation Strategy – Reaching men by default</a:t>
            </a:r>
            <a:endParaRPr lang="en-ZA" sz="40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F6252-5AE1-47A0-8EDA-761602CEF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9" y="1359900"/>
            <a:ext cx="7581489" cy="5423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D9B56-A480-43B4-8BC3-AA6200BFF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14" y="1608378"/>
            <a:ext cx="399583" cy="1073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75AAC-2380-4AD9-90E6-3E1C31D1D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14" y="1608377"/>
            <a:ext cx="399583" cy="1073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6FFE9B-B030-457C-8383-7FC181109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23" y="1691203"/>
            <a:ext cx="399583" cy="1073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2D1A50-DE90-4DEE-A885-F5C6FCED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32" y="2701350"/>
            <a:ext cx="399583" cy="1073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8F7E74-DFBD-4F2A-900D-975011AE4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15" y="5054242"/>
            <a:ext cx="399583" cy="1073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A6617D-BAC9-4F5D-96EF-2037771C3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54" y="4590416"/>
            <a:ext cx="399583" cy="1073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A368A2-4C56-469A-BE64-9F864F62D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33" y="5475463"/>
            <a:ext cx="399583" cy="1073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41F3AA-4294-4D96-9EAB-C21FFD108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65" y="5732302"/>
            <a:ext cx="399583" cy="10730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555B7-B471-4BA1-8A85-7BFF7F042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74" y="3917552"/>
            <a:ext cx="399583" cy="1073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16F7E1-FD0A-4322-9BB0-072E7C3C6C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25" y="3774445"/>
            <a:ext cx="399583" cy="1073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41E3F5-9BA8-483C-9523-95CB7CD9FF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78" y="2880421"/>
            <a:ext cx="399583" cy="1073095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ED7C5D08-0EE8-4ACC-B22C-637E3A5CBF2C}"/>
              </a:ext>
            </a:extLst>
          </p:cNvPr>
          <p:cNvSpPr/>
          <p:nvPr/>
        </p:nvSpPr>
        <p:spPr>
          <a:xfrm>
            <a:off x="265465" y="1731309"/>
            <a:ext cx="1818541" cy="1426540"/>
          </a:xfrm>
          <a:prstGeom prst="wedgeEllipseCallout">
            <a:avLst>
              <a:gd name="adj1" fmla="val 38813"/>
              <a:gd name="adj2" fmla="val 49761"/>
            </a:avLst>
          </a:prstGeom>
          <a:solidFill>
            <a:srgbClr val="92D050"/>
          </a:solidFill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2000"/>
              </a:lnSpc>
            </a:pPr>
            <a:r>
              <a:rPr lang="en-ZA" dirty="0"/>
              <a:t>Strategy and messaging is aimed at at-risk AGYW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B63D492-E411-464A-A131-1C8B71567CF5}"/>
              </a:ext>
            </a:extLst>
          </p:cNvPr>
          <p:cNvSpPr/>
          <p:nvPr/>
        </p:nvSpPr>
        <p:spPr>
          <a:xfrm>
            <a:off x="9324242" y="2764298"/>
            <a:ext cx="2051627" cy="1515555"/>
          </a:xfrm>
          <a:prstGeom prst="wedgeEllipseCallout">
            <a:avLst>
              <a:gd name="adj1" fmla="val -48525"/>
              <a:gd name="adj2" fmla="val 39864"/>
            </a:avLst>
          </a:prstGeom>
          <a:solidFill>
            <a:srgbClr val="92D050"/>
          </a:solidFill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700"/>
              </a:lnSpc>
            </a:pPr>
            <a:r>
              <a:rPr lang="en-ZA" sz="1600" dirty="0"/>
              <a:t>Men and boys are engaged as support structures for AGYW</a:t>
            </a:r>
          </a:p>
        </p:txBody>
      </p:sp>
    </p:spTree>
    <p:extLst>
      <p:ext uri="{BB962C8B-B14F-4D97-AF65-F5344CB8AC3E}">
        <p14:creationId xmlns:p14="http://schemas.microsoft.com/office/powerpoint/2010/main" val="18885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CC8AF55-43E2-4959-93F9-607FBC597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7" y="840376"/>
            <a:ext cx="1605857" cy="2270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48065-3FAE-4616-AFF6-17B8E71CD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46" y="924223"/>
            <a:ext cx="1605857" cy="1204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DF858CA-0187-45F1-A65B-FC4D609E9330}"/>
              </a:ext>
            </a:extLst>
          </p:cNvPr>
          <p:cNvSpPr txBox="1">
            <a:spLocks/>
          </p:cNvSpPr>
          <p:nvPr/>
        </p:nvSpPr>
        <p:spPr>
          <a:xfrm>
            <a:off x="958850" y="172820"/>
            <a:ext cx="9137650" cy="663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36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Youth</a:t>
            </a:r>
            <a:r>
              <a:rPr lang="en-ZA" sz="3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Focused IEC Materials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09BE3-756A-4005-9746-42FB3A47E9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49" y="1309772"/>
            <a:ext cx="2002568" cy="1501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C95643-033A-4513-AAD3-6F3313C736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36" y="2889392"/>
            <a:ext cx="1605857" cy="1204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CF2977-6A33-412F-94B1-C735C59337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45" y="856769"/>
            <a:ext cx="1605857" cy="2270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F6F7C6-E44E-4EEA-B453-10E20DA22D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93" y="813574"/>
            <a:ext cx="1605857" cy="2270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8F6C8C-7B10-4F17-87EC-17CA65127C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98" y="4197845"/>
            <a:ext cx="1605857" cy="2270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0EB1ED-F4DD-4283-B4D1-0F2F08815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9" y="2980991"/>
            <a:ext cx="2190744" cy="3097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D5CB19-A2F2-4DED-9C6C-EAEDF2BA8D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69" y="836614"/>
            <a:ext cx="1605857" cy="2270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1448F2-9CA5-45BA-83C0-65CE69B2DB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6" y="3228698"/>
            <a:ext cx="1276936" cy="1901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646E36-F796-4164-9673-DB79FD699E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7" y="4332901"/>
            <a:ext cx="2002568" cy="1501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4C32BD-88ED-45A9-B195-C8263CF7B3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44" y="3278357"/>
            <a:ext cx="1605857" cy="2270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5E4CFD8-D218-46A0-BFE5-5A93E3CCD596}"/>
              </a:ext>
            </a:extLst>
          </p:cNvPr>
          <p:cNvSpPr txBox="1"/>
          <p:nvPr/>
        </p:nvSpPr>
        <p:spPr>
          <a:xfrm>
            <a:off x="9735481" y="3507143"/>
            <a:ext cx="2316959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AGYW do not exist in a vacuum, therefore Project PrEP IEC materials and messaging engage young women to consider PrEP while motivating young men and boys to play the role of supporter.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1C051BA-103C-4D2F-B8C1-7659E71780D1}"/>
              </a:ext>
            </a:extLst>
          </p:cNvPr>
          <p:cNvSpPr/>
          <p:nvPr/>
        </p:nvSpPr>
        <p:spPr>
          <a:xfrm>
            <a:off x="7418522" y="5126758"/>
            <a:ext cx="2316959" cy="1552074"/>
          </a:xfrm>
          <a:prstGeom prst="wedgeEllipseCallout">
            <a:avLst>
              <a:gd name="adj1" fmla="val 44743"/>
              <a:gd name="adj2" fmla="val -548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bg1"/>
                </a:solidFill>
              </a:rPr>
              <a:t>Non-gendered and positive, neutral messaging appeals to and is reaching all young people.</a:t>
            </a:r>
          </a:p>
        </p:txBody>
      </p:sp>
    </p:spTree>
    <p:extLst>
      <p:ext uri="{BB962C8B-B14F-4D97-AF65-F5344CB8AC3E}">
        <p14:creationId xmlns:p14="http://schemas.microsoft.com/office/powerpoint/2010/main" val="91402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B6617ABF-8393-4C5E-A4F5-194D8E569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221886"/>
              </p:ext>
            </p:extLst>
          </p:nvPr>
        </p:nvGraphicFramePr>
        <p:xfrm>
          <a:off x="6770016" y="2626588"/>
          <a:ext cx="5072874" cy="338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78FDE26-CBDB-4432-A5B3-89542DE82195}"/>
              </a:ext>
            </a:extLst>
          </p:cNvPr>
          <p:cNvSpPr txBox="1"/>
          <p:nvPr/>
        </p:nvSpPr>
        <p:spPr>
          <a:xfrm>
            <a:off x="1072487" y="1583944"/>
            <a:ext cx="8555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Health talks (in clinics)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Clinic Activation Events (targeting AGYW – VIP Youth Parties)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Stakeholder engagements (in community with various representatives – mixed gender and 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Dialogues (in community with various community groups – mixed gender and 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Social media (Facebook and Twitter)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Website (www.myprep.co.za)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EE0AAC-EBC0-41DD-860B-DFB8E3BB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186015"/>
            <a:ext cx="9567748" cy="615949"/>
          </a:xfrm>
        </p:spPr>
        <p:txBody>
          <a:bodyPr>
            <a:noAutofit/>
          </a:bodyPr>
          <a:lstStyle/>
          <a:p>
            <a:r>
              <a:rPr lang="en-ZA" sz="3600" dirty="0">
                <a:latin typeface="Century Gothic" panose="020B0502020202020204" pitchFamily="34" charset="0"/>
              </a:rPr>
              <a:t>Directly reaching men – what works?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AB4E4-DBB5-44AA-86FC-40C09C834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3" y="83513"/>
            <a:ext cx="467482" cy="12554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21622A9-427E-43B3-BEAF-6A559560FFE8}"/>
              </a:ext>
            </a:extLst>
          </p:cNvPr>
          <p:cNvSpPr/>
          <p:nvPr/>
        </p:nvSpPr>
        <p:spPr>
          <a:xfrm>
            <a:off x="1055688" y="849496"/>
            <a:ext cx="10188575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Adolescent boys and young men (ABYM) are engaged on an ongoing basis as supporters and motivators of AGYW – subsequently men are educated on PrEP and receive positive information through: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597EDB9-BB77-49B2-BB65-D1F002BF4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969219"/>
              </p:ext>
            </p:extLst>
          </p:nvPr>
        </p:nvGraphicFramePr>
        <p:xfrm>
          <a:off x="1179096" y="3218936"/>
          <a:ext cx="5590920" cy="268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19CB7C55-E97D-455A-80DE-56D4C41680B3}"/>
              </a:ext>
            </a:extLst>
          </p:cNvPr>
          <p:cNvSpPr/>
          <p:nvPr/>
        </p:nvSpPr>
        <p:spPr>
          <a:xfrm>
            <a:off x="5836520" y="2885328"/>
            <a:ext cx="1255440" cy="12554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6B650D-0D47-48B3-ABD6-672C7970FE46}"/>
              </a:ext>
            </a:extLst>
          </p:cNvPr>
          <p:cNvSpPr/>
          <p:nvPr/>
        </p:nvSpPr>
        <p:spPr>
          <a:xfrm>
            <a:off x="5836521" y="3054142"/>
            <a:ext cx="1255439" cy="101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Z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Held in clinics: Outreach teams give talks to all in waiting rooms while targeting AGYW.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86629F-7785-4E84-85E1-4D90B1C8F693}"/>
              </a:ext>
            </a:extLst>
          </p:cNvPr>
          <p:cNvSpPr/>
          <p:nvPr/>
        </p:nvSpPr>
        <p:spPr>
          <a:xfrm>
            <a:off x="8025455" y="3371855"/>
            <a:ext cx="550661" cy="550661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30%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4E48B2D-7190-4AAE-9D47-C2AA353800B9}"/>
              </a:ext>
            </a:extLst>
          </p:cNvPr>
          <p:cNvSpPr/>
          <p:nvPr/>
        </p:nvSpPr>
        <p:spPr>
          <a:xfrm>
            <a:off x="10086667" y="4782500"/>
            <a:ext cx="550661" cy="550661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3F1A51-25D3-4DA1-A161-91696A1C4CE6}"/>
              </a:ext>
            </a:extLst>
          </p:cNvPr>
          <p:cNvSpPr/>
          <p:nvPr/>
        </p:nvSpPr>
        <p:spPr>
          <a:xfrm>
            <a:off x="7499474" y="2626589"/>
            <a:ext cx="3740100" cy="3316592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917680-C8ED-4181-8728-915C77EC0707}"/>
              </a:ext>
            </a:extLst>
          </p:cNvPr>
          <p:cNvSpPr/>
          <p:nvPr/>
        </p:nvSpPr>
        <p:spPr>
          <a:xfrm>
            <a:off x="7075791" y="5274056"/>
            <a:ext cx="1255440" cy="12554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8A8E2A-E5E4-4245-9BDD-27559F7E7473}"/>
              </a:ext>
            </a:extLst>
          </p:cNvPr>
          <p:cNvSpPr/>
          <p:nvPr/>
        </p:nvSpPr>
        <p:spPr>
          <a:xfrm>
            <a:off x="7075792" y="5319661"/>
            <a:ext cx="125543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ZA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AGYW are </a:t>
            </a:r>
            <a:br>
              <a:rPr lang="en-ZA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ZA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targeted to attend these events through outreach and social media – subsequently ABYM are also </a:t>
            </a:r>
            <a:br>
              <a:rPr lang="en-ZA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ZA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reached.</a:t>
            </a:r>
            <a:endParaRPr lang="en-Z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34162-7A92-4B35-8BED-D5D5A45B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49" y="166925"/>
            <a:ext cx="10285413" cy="1239487"/>
          </a:xfrm>
        </p:spPr>
        <p:txBody>
          <a:bodyPr>
            <a:noAutofit/>
          </a:bodyPr>
          <a:lstStyle/>
          <a:p>
            <a:r>
              <a:rPr lang="en-ZA" sz="3600" dirty="0">
                <a:solidFill>
                  <a:schemeClr val="tx1"/>
                </a:solidFill>
              </a:rPr>
              <a:t>Men go online and actively seek out information about </a:t>
            </a:r>
            <a:r>
              <a:rPr lang="en-ZA" sz="3600" dirty="0" err="1">
                <a:solidFill>
                  <a:schemeClr val="tx1"/>
                </a:solidFill>
              </a:rPr>
              <a:t>PrEP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C74AE-A174-4FAB-A5AF-72F98FC8C298}"/>
              </a:ext>
            </a:extLst>
          </p:cNvPr>
          <p:cNvSpPr txBox="1"/>
          <p:nvPr/>
        </p:nvSpPr>
        <p:spPr>
          <a:xfrm>
            <a:off x="2391327" y="7881239"/>
            <a:ext cx="23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535352"/>
                </a:solidFill>
              </a:rPr>
              <a:t>Period: 4 December – 30 June 2019</a:t>
            </a:r>
          </a:p>
          <a:p>
            <a:r>
              <a:rPr lang="en-ZA" sz="1200" dirty="0">
                <a:solidFill>
                  <a:srgbClr val="535352"/>
                </a:solidFill>
              </a:rPr>
              <a:t>Data source: Google Analytics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56CEFA-12F3-440C-86AB-46FB024A9CC7}"/>
              </a:ext>
            </a:extLst>
          </p:cNvPr>
          <p:cNvSpPr/>
          <p:nvPr/>
        </p:nvSpPr>
        <p:spPr>
          <a:xfrm>
            <a:off x="1071006" y="1453575"/>
            <a:ext cx="2325398" cy="379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www.myprep.co.za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83BB25-D060-4AEA-92F3-43009040F1B0}"/>
              </a:ext>
            </a:extLst>
          </p:cNvPr>
          <p:cNvGrpSpPr/>
          <p:nvPr/>
        </p:nvGrpSpPr>
        <p:grpSpPr>
          <a:xfrm>
            <a:off x="963055" y="2065967"/>
            <a:ext cx="2262588" cy="2058455"/>
            <a:chOff x="611188" y="1370545"/>
            <a:chExt cx="2262588" cy="205845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198CF9-7219-41B5-B056-A4AC21897FCC}"/>
                </a:ext>
              </a:extLst>
            </p:cNvPr>
            <p:cNvSpPr/>
            <p:nvPr/>
          </p:nvSpPr>
          <p:spPr>
            <a:xfrm>
              <a:off x="611188" y="1550507"/>
              <a:ext cx="1704342" cy="167000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/>
                <a:t>16 516</a:t>
              </a:r>
              <a:endParaRPr lang="en-ZA" sz="2400" b="1" dirty="0"/>
            </a:p>
            <a:p>
              <a:pPr algn="ctr"/>
              <a:r>
                <a:rPr lang="en-ZA" sz="2400" dirty="0"/>
                <a:t>users </a:t>
              </a:r>
            </a:p>
            <a:p>
              <a:pPr algn="ctr"/>
              <a:r>
                <a:rPr lang="en-ZA" sz="1000" dirty="0"/>
                <a:t>22 Oct 18 to </a:t>
              </a:r>
              <a:br>
                <a:rPr lang="en-ZA" sz="1000" dirty="0"/>
              </a:br>
              <a:r>
                <a:rPr lang="en-ZA" sz="1000" dirty="0"/>
                <a:t>30 Jun 19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5F6F1BF-BC53-462B-B26C-5F0225290FFF}"/>
                </a:ext>
              </a:extLst>
            </p:cNvPr>
            <p:cNvSpPr/>
            <p:nvPr/>
          </p:nvSpPr>
          <p:spPr>
            <a:xfrm>
              <a:off x="1979255" y="1370545"/>
              <a:ext cx="894521" cy="89452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ZA" sz="1600" dirty="0"/>
                <a:t>Male 47%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9AED6D-66CA-410D-8B90-4B10BC15543E}"/>
                </a:ext>
              </a:extLst>
            </p:cNvPr>
            <p:cNvSpPr/>
            <p:nvPr/>
          </p:nvSpPr>
          <p:spPr>
            <a:xfrm>
              <a:off x="1979255" y="2534479"/>
              <a:ext cx="894521" cy="89452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ZA" sz="1600" dirty="0"/>
                <a:t>Female</a:t>
              </a:r>
              <a:r>
                <a:rPr lang="en-ZA" sz="1400" dirty="0"/>
                <a:t> </a:t>
              </a:r>
              <a:r>
                <a:rPr lang="en-ZA" sz="1600" dirty="0"/>
                <a:t>53%</a:t>
              </a:r>
              <a:endParaRPr lang="en-ZA" sz="1400" dirty="0"/>
            </a:p>
          </p:txBody>
        </p: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7FDFC88-3BFD-4A5F-80C1-304393B83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303233"/>
              </p:ext>
            </p:extLst>
          </p:nvPr>
        </p:nvGraphicFramePr>
        <p:xfrm>
          <a:off x="3850105" y="1209069"/>
          <a:ext cx="7134728" cy="318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9FFC14D-FC8F-4103-BD38-63628C89210F}"/>
              </a:ext>
            </a:extLst>
          </p:cNvPr>
          <p:cNvSpPr txBox="1"/>
          <p:nvPr/>
        </p:nvSpPr>
        <p:spPr>
          <a:xfrm>
            <a:off x="7025050" y="2011571"/>
            <a:ext cx="3138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>
                <a:solidFill>
                  <a:srgbClr val="535352"/>
                </a:solidFill>
              </a:rPr>
              <a:t>Period: Dec 2018 – 30 June 2019, Data source: Google Analytics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797881B-EA5B-43AD-B5B9-C4D5F79B028C}"/>
              </a:ext>
            </a:extLst>
          </p:cNvPr>
          <p:cNvSpPr txBox="1">
            <a:spLocks/>
          </p:cNvSpPr>
          <p:nvPr/>
        </p:nvSpPr>
        <p:spPr>
          <a:xfrm>
            <a:off x="964113" y="4330169"/>
            <a:ext cx="8144414" cy="4201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ZA" sz="2400" dirty="0">
                <a:latin typeface="+mn-lt"/>
              </a:rPr>
              <a:t>Which topics are men most interested in?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626C86-501B-4A19-83DF-C60F64AE9C86}"/>
              </a:ext>
            </a:extLst>
          </p:cNvPr>
          <p:cNvSpPr/>
          <p:nvPr/>
        </p:nvSpPr>
        <p:spPr>
          <a:xfrm>
            <a:off x="3340253" y="4711811"/>
            <a:ext cx="2268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2000"/>
              </a:lnSpc>
            </a:pPr>
            <a:r>
              <a:rPr lang="en-US" b="1" dirty="0"/>
              <a:t>Where can I get PrEP? 205 male views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76329A-141C-4847-B175-A2F924B0D476}"/>
              </a:ext>
            </a:extLst>
          </p:cNvPr>
          <p:cNvGrpSpPr/>
          <p:nvPr/>
        </p:nvGrpSpPr>
        <p:grpSpPr>
          <a:xfrm>
            <a:off x="3935507" y="5230716"/>
            <a:ext cx="1543383" cy="1369809"/>
            <a:chOff x="690106" y="1863884"/>
            <a:chExt cx="2568388" cy="22795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9612C4-4094-4FB9-9CF4-66E08E08F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7" t="9585" r="34704" b="35104"/>
            <a:stretch/>
          </p:blipFill>
          <p:spPr>
            <a:xfrm>
              <a:off x="690106" y="1863884"/>
              <a:ext cx="2568388" cy="22795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C05B85-9FBF-491B-85E1-0BDB01E74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3" r="76777" b="90407"/>
            <a:stretch/>
          </p:blipFill>
          <p:spPr>
            <a:xfrm>
              <a:off x="790631" y="3824374"/>
              <a:ext cx="1170144" cy="26955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78472DB-16DF-4D7B-BFBE-3D4E48962413}"/>
              </a:ext>
            </a:extLst>
          </p:cNvPr>
          <p:cNvSpPr/>
          <p:nvPr/>
        </p:nvSpPr>
        <p:spPr>
          <a:xfrm>
            <a:off x="5710801" y="4711811"/>
            <a:ext cx="2268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2000"/>
              </a:lnSpc>
            </a:pPr>
            <a:r>
              <a:rPr lang="en-US" b="1" dirty="0"/>
              <a:t>What is PrEP? </a:t>
            </a:r>
            <a:br>
              <a:rPr lang="en-US" b="1" dirty="0"/>
            </a:br>
            <a:r>
              <a:rPr lang="en-US" b="1" dirty="0"/>
              <a:t>181 male views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5560A-E743-4A0C-90BE-06D5FE2B65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882" r="4925" b="25886"/>
          <a:stretch/>
        </p:blipFill>
        <p:spPr>
          <a:xfrm>
            <a:off x="6371740" y="5230716"/>
            <a:ext cx="1487677" cy="13659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505561-D89B-4071-8644-768B35782853}"/>
              </a:ext>
            </a:extLst>
          </p:cNvPr>
          <p:cNvSpPr/>
          <p:nvPr/>
        </p:nvSpPr>
        <p:spPr>
          <a:xfrm>
            <a:off x="8082616" y="4711811"/>
            <a:ext cx="2268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2000"/>
              </a:lnSpc>
            </a:pPr>
            <a:r>
              <a:rPr lang="en-US" b="1" dirty="0"/>
              <a:t>Other protection? </a:t>
            </a:r>
            <a:br>
              <a:rPr lang="en-US" b="1" dirty="0"/>
            </a:br>
            <a:r>
              <a:rPr lang="en-US" b="1" dirty="0"/>
              <a:t>114 male views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6579C-0A30-41D9-9A3E-2D61DEF0B3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20360" r="380"/>
          <a:stretch/>
        </p:blipFill>
        <p:spPr>
          <a:xfrm>
            <a:off x="8750515" y="5230716"/>
            <a:ext cx="1436736" cy="13659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2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B49E40D-B64A-4F89-B896-3BEB2F685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517771"/>
              </p:ext>
            </p:extLst>
          </p:nvPr>
        </p:nvGraphicFramePr>
        <p:xfrm>
          <a:off x="2740564" y="1716112"/>
          <a:ext cx="6728289" cy="369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265FE6B-81FC-4DE7-80B0-945B01B67846}"/>
              </a:ext>
            </a:extLst>
          </p:cNvPr>
          <p:cNvSpPr txBox="1">
            <a:spLocks/>
          </p:cNvSpPr>
          <p:nvPr/>
        </p:nvSpPr>
        <p:spPr>
          <a:xfrm>
            <a:off x="958850" y="182855"/>
            <a:ext cx="9080500" cy="61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>
                <a:latin typeface="Century Gothic" panose="020B0502020202020204" pitchFamily="34" charset="0"/>
              </a:rPr>
              <a:t>Men and social media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9F8179-A144-4DD3-806E-2E67D006F328}"/>
              </a:ext>
            </a:extLst>
          </p:cNvPr>
          <p:cNvSpPr/>
          <p:nvPr/>
        </p:nvSpPr>
        <p:spPr>
          <a:xfrm>
            <a:off x="151789" y="1710715"/>
            <a:ext cx="2325398" cy="379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Facebook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F548F1-2C5D-4C2E-B75F-1924D09F8FC2}"/>
              </a:ext>
            </a:extLst>
          </p:cNvPr>
          <p:cNvGrpSpPr/>
          <p:nvPr/>
        </p:nvGrpSpPr>
        <p:grpSpPr>
          <a:xfrm>
            <a:off x="290939" y="2180952"/>
            <a:ext cx="2262588" cy="2058455"/>
            <a:chOff x="615441" y="4388695"/>
            <a:chExt cx="2262588" cy="205845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8689C2-4300-464D-83A3-811929D15881}"/>
                </a:ext>
              </a:extLst>
            </p:cNvPr>
            <p:cNvSpPr/>
            <p:nvPr/>
          </p:nvSpPr>
          <p:spPr>
            <a:xfrm>
              <a:off x="615441" y="4568657"/>
              <a:ext cx="1704342" cy="167000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ZA" sz="2400" b="1" dirty="0"/>
                <a:t>7 125 </a:t>
              </a:r>
              <a:br>
                <a:rPr lang="en-ZA" sz="2400" b="1" dirty="0"/>
              </a:br>
              <a:r>
                <a:rPr lang="en-ZA" sz="1600" dirty="0"/>
                <a:t>page followers</a:t>
              </a:r>
              <a:endParaRPr lang="en-ZA" dirty="0"/>
            </a:p>
            <a:p>
              <a:pPr algn="ctr"/>
              <a:r>
                <a:rPr lang="en-ZA" sz="2400" b="1" dirty="0"/>
                <a:t>605 762</a:t>
              </a:r>
            </a:p>
            <a:p>
              <a:pPr algn="ctr">
                <a:lnSpc>
                  <a:spcPts val="1800"/>
                </a:lnSpc>
              </a:pPr>
              <a:r>
                <a:rPr lang="en-ZA" sz="2400" dirty="0"/>
                <a:t> </a:t>
              </a:r>
              <a:r>
                <a:rPr lang="en-ZA" dirty="0"/>
                <a:t>reach</a:t>
              </a:r>
              <a:endParaRPr lang="en-ZA" sz="24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C4410F-B757-4544-A671-B69BD5BE441F}"/>
                </a:ext>
              </a:extLst>
            </p:cNvPr>
            <p:cNvSpPr/>
            <p:nvPr/>
          </p:nvSpPr>
          <p:spPr>
            <a:xfrm>
              <a:off x="1983508" y="4388695"/>
              <a:ext cx="894521" cy="89452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ZA" sz="1600" dirty="0"/>
                <a:t>Male 27%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72A7B1-987A-42FA-8452-13B363EDC5DF}"/>
                </a:ext>
              </a:extLst>
            </p:cNvPr>
            <p:cNvSpPr/>
            <p:nvPr/>
          </p:nvSpPr>
          <p:spPr>
            <a:xfrm>
              <a:off x="1983508" y="5552629"/>
              <a:ext cx="894521" cy="89452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ZA" sz="1600" dirty="0"/>
                <a:t>Female</a:t>
              </a:r>
              <a:r>
                <a:rPr lang="en-ZA" sz="1400" dirty="0"/>
                <a:t> </a:t>
              </a:r>
              <a:r>
                <a:rPr lang="en-ZA" sz="1600" dirty="0"/>
                <a:t>73%</a:t>
              </a:r>
              <a:endParaRPr lang="en-ZA" sz="1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585DFF-45CE-4D26-BC70-D4106333F15B}"/>
              </a:ext>
            </a:extLst>
          </p:cNvPr>
          <p:cNvSpPr txBox="1"/>
          <p:nvPr/>
        </p:nvSpPr>
        <p:spPr>
          <a:xfrm>
            <a:off x="6751449" y="2284742"/>
            <a:ext cx="16978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>
                <a:solidFill>
                  <a:srgbClr val="535352"/>
                </a:solidFill>
              </a:rPr>
              <a:t>Period: Since project inception, </a:t>
            </a:r>
            <a:br>
              <a:rPr lang="en-ZA" sz="900" dirty="0">
                <a:solidFill>
                  <a:srgbClr val="535352"/>
                </a:solidFill>
              </a:rPr>
            </a:br>
            <a:r>
              <a:rPr lang="en-ZA" sz="900" dirty="0">
                <a:solidFill>
                  <a:srgbClr val="535352"/>
                </a:solidFill>
              </a:rPr>
              <a:t>Nov 2018 – June 2019, </a:t>
            </a:r>
            <a:br>
              <a:rPr lang="en-ZA" sz="900" dirty="0">
                <a:solidFill>
                  <a:srgbClr val="535352"/>
                </a:solidFill>
              </a:rPr>
            </a:br>
            <a:r>
              <a:rPr lang="en-ZA" sz="900" dirty="0">
                <a:solidFill>
                  <a:srgbClr val="535352"/>
                </a:solidFill>
              </a:rPr>
              <a:t>Data source: Facebook, Twitter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72DDE2F-C5F7-419F-9278-86B874DD5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9" y="2302867"/>
            <a:ext cx="547529" cy="54752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8CFC12B-5AEE-4D30-BE73-4199ACF267A9}"/>
              </a:ext>
            </a:extLst>
          </p:cNvPr>
          <p:cNvGrpSpPr/>
          <p:nvPr/>
        </p:nvGrpSpPr>
        <p:grpSpPr>
          <a:xfrm>
            <a:off x="9777623" y="2180952"/>
            <a:ext cx="2262588" cy="2058455"/>
            <a:chOff x="615441" y="4388695"/>
            <a:chExt cx="2262588" cy="205845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1E89F3-1095-4BF4-8301-31EFB43E58BA}"/>
                </a:ext>
              </a:extLst>
            </p:cNvPr>
            <p:cNvSpPr/>
            <p:nvPr/>
          </p:nvSpPr>
          <p:spPr>
            <a:xfrm>
              <a:off x="615441" y="4568657"/>
              <a:ext cx="1704342" cy="167000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ZA" sz="2400" b="1" dirty="0"/>
                <a:t>53 156</a:t>
              </a:r>
              <a:br>
                <a:rPr lang="en-ZA" sz="2400" b="1" dirty="0"/>
              </a:br>
              <a:r>
                <a:rPr lang="en-ZA" sz="1600" dirty="0"/>
                <a:t>total</a:t>
              </a:r>
              <a:endParaRPr lang="en-ZA" sz="2400" b="1" dirty="0"/>
            </a:p>
            <a:p>
              <a:pPr algn="ctr">
                <a:lnSpc>
                  <a:spcPts val="1800"/>
                </a:lnSpc>
              </a:pPr>
              <a:r>
                <a:rPr lang="en-ZA" sz="2400" dirty="0"/>
                <a:t> </a:t>
              </a:r>
              <a:r>
                <a:rPr lang="en-ZA" dirty="0"/>
                <a:t>reach</a:t>
              </a:r>
              <a:endParaRPr lang="en-ZA" sz="24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AFAF03D-A4AD-494F-8D8C-CC373F4942D2}"/>
                </a:ext>
              </a:extLst>
            </p:cNvPr>
            <p:cNvSpPr/>
            <p:nvPr/>
          </p:nvSpPr>
          <p:spPr>
            <a:xfrm>
              <a:off x="1983508" y="4388695"/>
              <a:ext cx="894521" cy="89452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ZA" sz="1600" dirty="0"/>
                <a:t>Male 41%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08F5D70-10FA-4A49-8B59-29CAAC27334C}"/>
                </a:ext>
              </a:extLst>
            </p:cNvPr>
            <p:cNvSpPr/>
            <p:nvPr/>
          </p:nvSpPr>
          <p:spPr>
            <a:xfrm>
              <a:off x="1983508" y="5552629"/>
              <a:ext cx="894521" cy="89452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ZA" sz="1600" dirty="0"/>
                <a:t>Female</a:t>
              </a:r>
              <a:r>
                <a:rPr lang="en-ZA" sz="1400" dirty="0"/>
                <a:t> </a:t>
              </a:r>
              <a:r>
                <a:rPr lang="en-ZA" sz="1600" dirty="0"/>
                <a:t>59%</a:t>
              </a:r>
              <a:endParaRPr lang="en-ZA" sz="1400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34E039C-96F0-4E39-9BE8-5E20BD60C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72" y="2302867"/>
            <a:ext cx="548432" cy="54752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36CF41E-56AB-4B25-8AC0-94269ED14F4D}"/>
              </a:ext>
            </a:extLst>
          </p:cNvPr>
          <p:cNvSpPr/>
          <p:nvPr/>
        </p:nvSpPr>
        <p:spPr>
          <a:xfrm>
            <a:off x="9638472" y="1713449"/>
            <a:ext cx="2325398" cy="379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Twitter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64D990-74AB-4A90-BABC-66E28D52D897}"/>
              </a:ext>
            </a:extLst>
          </p:cNvPr>
          <p:cNvSpPr/>
          <p:nvPr/>
        </p:nvSpPr>
        <p:spPr>
          <a:xfrm>
            <a:off x="2740564" y="964143"/>
            <a:ext cx="6295152" cy="6159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Facebook presents a greater total reach. A greater percentage of men are reached through Twitter but they are less willing to engage than those reached on Facebook.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E530BE-EF81-4BB6-B86B-BC0625F0B8C2}"/>
              </a:ext>
            </a:extLst>
          </p:cNvPr>
          <p:cNvSpPr txBox="1"/>
          <p:nvPr/>
        </p:nvSpPr>
        <p:spPr>
          <a:xfrm>
            <a:off x="3761201" y="5416108"/>
            <a:ext cx="4677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Gender/Age disaggregated reach: Facebook and Twitter</a:t>
            </a:r>
          </a:p>
        </p:txBody>
      </p:sp>
    </p:spTree>
    <p:extLst>
      <p:ext uri="{BB962C8B-B14F-4D97-AF65-F5344CB8AC3E}">
        <p14:creationId xmlns:p14="http://schemas.microsoft.com/office/powerpoint/2010/main" val="281345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0" y="186015"/>
            <a:ext cx="9567748" cy="615949"/>
          </a:xfrm>
        </p:spPr>
        <p:txBody>
          <a:bodyPr>
            <a:noAutofit/>
          </a:bodyPr>
          <a:lstStyle/>
          <a:p>
            <a:r>
              <a:rPr lang="en-ZA" sz="3600" dirty="0">
                <a:latin typeface="Century Gothic" panose="020B0502020202020204" pitchFamily="34" charset="0"/>
              </a:rPr>
              <a:t>What men want to know…?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263CD2-66A4-47E4-B547-8E67E3CAC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25" y="3884457"/>
            <a:ext cx="4453757" cy="2114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CCC1C-AABD-4630-B870-36EC5CA318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1"/>
          <a:stretch/>
        </p:blipFill>
        <p:spPr>
          <a:xfrm>
            <a:off x="6693748" y="1096209"/>
            <a:ext cx="3898387" cy="1456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4510DD-D0B3-4BC2-AF88-A61E35A05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62" y="2847008"/>
            <a:ext cx="3026236" cy="1972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877324-E5EB-4202-B0F6-0EF8198D5F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/>
          <a:stretch/>
        </p:blipFill>
        <p:spPr>
          <a:xfrm>
            <a:off x="644710" y="839743"/>
            <a:ext cx="3626056" cy="3488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68808C-EA94-4EA8-B463-F967B54ECD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5376"/>
          <a:stretch/>
        </p:blipFill>
        <p:spPr>
          <a:xfrm>
            <a:off x="990295" y="3764650"/>
            <a:ext cx="3634875" cy="2234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CF0B6C-D057-43F3-A71C-F19C60B076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30" y="1633014"/>
            <a:ext cx="3634875" cy="1897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1026826-914C-4DD5-8B9A-084B62BB260E}"/>
              </a:ext>
            </a:extLst>
          </p:cNvPr>
          <p:cNvSpPr/>
          <p:nvPr/>
        </p:nvSpPr>
        <p:spPr>
          <a:xfrm>
            <a:off x="10262376" y="937759"/>
            <a:ext cx="886726" cy="8867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700"/>
              </a:lnSpc>
            </a:pPr>
            <a:r>
              <a:rPr lang="en-ZA" sz="1600" b="1" dirty="0"/>
              <a:t>Where can I get it?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8106D72-ED33-4004-B106-0E2CEDC230A1}"/>
              </a:ext>
            </a:extLst>
          </p:cNvPr>
          <p:cNvSpPr/>
          <p:nvPr/>
        </p:nvSpPr>
        <p:spPr>
          <a:xfrm>
            <a:off x="8868963" y="3492773"/>
            <a:ext cx="886726" cy="8867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700"/>
              </a:lnSpc>
            </a:pPr>
            <a:r>
              <a:rPr lang="en-ZA" sz="1600" b="1" dirty="0"/>
              <a:t>Fear of testing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ED24E9-CDE5-4A3B-8CB4-30B5BF254D9F}"/>
              </a:ext>
            </a:extLst>
          </p:cNvPr>
          <p:cNvSpPr/>
          <p:nvPr/>
        </p:nvSpPr>
        <p:spPr>
          <a:xfrm>
            <a:off x="9054066" y="5063843"/>
            <a:ext cx="1079610" cy="10796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700"/>
              </a:lnSpc>
            </a:pPr>
            <a:r>
              <a:rPr lang="en-ZA" sz="1600" b="1" dirty="0"/>
              <a:t>How can I get PrEP?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F6B393-F541-4B6F-9A1F-EEB3E7FB5765}"/>
              </a:ext>
            </a:extLst>
          </p:cNvPr>
          <p:cNvSpPr/>
          <p:nvPr/>
        </p:nvSpPr>
        <p:spPr>
          <a:xfrm>
            <a:off x="3225866" y="2480519"/>
            <a:ext cx="886726" cy="8867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700"/>
              </a:lnSpc>
            </a:pPr>
            <a:r>
              <a:rPr lang="en-ZA" sz="1600" b="1" dirty="0"/>
              <a:t>Can men use it?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C9FB538-49E6-47CD-B395-59E624977C25}"/>
              </a:ext>
            </a:extLst>
          </p:cNvPr>
          <p:cNvSpPr/>
          <p:nvPr/>
        </p:nvSpPr>
        <p:spPr>
          <a:xfrm>
            <a:off x="653915" y="1513340"/>
            <a:ext cx="886726" cy="8867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700"/>
              </a:lnSpc>
            </a:pPr>
            <a:r>
              <a:rPr lang="en-ZA" sz="1600" b="1" dirty="0"/>
              <a:t>What is it?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EA807B5-95B8-46F4-95DB-DAB79C68AFE5}"/>
              </a:ext>
            </a:extLst>
          </p:cNvPr>
          <p:cNvSpPr/>
          <p:nvPr/>
        </p:nvSpPr>
        <p:spPr>
          <a:xfrm>
            <a:off x="1121024" y="4277228"/>
            <a:ext cx="1116961" cy="111696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>
              <a:lnSpc>
                <a:spcPts val="1700"/>
              </a:lnSpc>
            </a:pPr>
            <a:r>
              <a:rPr lang="en-ZA" sz="1600" b="1" dirty="0"/>
              <a:t>Safe with alcohol and drugs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F5CFEC4-2026-4405-B6CD-D218052CFE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62" y="125409"/>
            <a:ext cx="569500" cy="569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6E8D14E-FF67-436C-9E74-E361332FC385}"/>
              </a:ext>
            </a:extLst>
          </p:cNvPr>
          <p:cNvSpPr txBox="1"/>
          <p:nvPr/>
        </p:nvSpPr>
        <p:spPr>
          <a:xfrm>
            <a:off x="8696262" y="343131"/>
            <a:ext cx="253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5318">
              <a:defRPr/>
            </a:pPr>
            <a:r>
              <a:rPr lang="en-ZA" b="1" kern="0" dirty="0">
                <a:solidFill>
                  <a:sysClr val="windowText" lastClr="000000"/>
                </a:solidFill>
                <a:latin typeface="Calibri" panose="020F0502020204030204"/>
                <a:sym typeface="Helvetica Light"/>
              </a:rPr>
              <a:t>@</a:t>
            </a:r>
            <a:r>
              <a:rPr lang="en-ZA" b="1" kern="0" dirty="0" err="1">
                <a:solidFill>
                  <a:sysClr val="windowText" lastClr="000000"/>
                </a:solidFill>
                <a:latin typeface="Calibri" panose="020F0502020204030204"/>
                <a:sym typeface="Helvetica Light"/>
              </a:rPr>
              <a:t>myPrEPSouthAfrica</a:t>
            </a:r>
            <a:endParaRPr lang="en-ZA" b="1" kern="0" dirty="0">
              <a:solidFill>
                <a:sysClr val="windowText" lastClr="000000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4D06E6-9703-4C86-947D-937E4C94C1A6}"/>
              </a:ext>
            </a:extLst>
          </p:cNvPr>
          <p:cNvSpPr/>
          <p:nvPr/>
        </p:nvSpPr>
        <p:spPr>
          <a:xfrm>
            <a:off x="685230" y="881359"/>
            <a:ext cx="304935" cy="3049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660792-97D5-4EE2-8464-A4F2FA4A9923}"/>
              </a:ext>
            </a:extLst>
          </p:cNvPr>
          <p:cNvSpPr/>
          <p:nvPr/>
        </p:nvSpPr>
        <p:spPr>
          <a:xfrm>
            <a:off x="6763572" y="1169868"/>
            <a:ext cx="211940" cy="2119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33D0A8-CBA5-497A-B042-075E9EBE897D}"/>
              </a:ext>
            </a:extLst>
          </p:cNvPr>
          <p:cNvSpPr/>
          <p:nvPr/>
        </p:nvSpPr>
        <p:spPr>
          <a:xfrm>
            <a:off x="8727951" y="3155684"/>
            <a:ext cx="185735" cy="1857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9C3129-6752-43DC-B1A9-B875DB5D8F3F}"/>
              </a:ext>
            </a:extLst>
          </p:cNvPr>
          <p:cNvSpPr/>
          <p:nvPr/>
        </p:nvSpPr>
        <p:spPr>
          <a:xfrm>
            <a:off x="5024613" y="3954925"/>
            <a:ext cx="292686" cy="29268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7E7BCA-6E71-4A55-968C-FF90238CF614}"/>
              </a:ext>
            </a:extLst>
          </p:cNvPr>
          <p:cNvSpPr/>
          <p:nvPr/>
        </p:nvSpPr>
        <p:spPr>
          <a:xfrm>
            <a:off x="8727951" y="4533985"/>
            <a:ext cx="185735" cy="1857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FA2118-4D8D-420E-9C71-65C4E0F8ED11}"/>
              </a:ext>
            </a:extLst>
          </p:cNvPr>
          <p:cNvSpPr/>
          <p:nvPr/>
        </p:nvSpPr>
        <p:spPr>
          <a:xfrm>
            <a:off x="5480404" y="5523306"/>
            <a:ext cx="185735" cy="1857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93F06-E434-4EBA-AB5E-1DC3790BA1D7}"/>
              </a:ext>
            </a:extLst>
          </p:cNvPr>
          <p:cNvSpPr/>
          <p:nvPr/>
        </p:nvSpPr>
        <p:spPr>
          <a:xfrm>
            <a:off x="1030685" y="877113"/>
            <a:ext cx="1036110" cy="79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B8C2F4-E59C-4103-AEBF-75E4402EB338}"/>
              </a:ext>
            </a:extLst>
          </p:cNvPr>
          <p:cNvSpPr/>
          <p:nvPr/>
        </p:nvSpPr>
        <p:spPr>
          <a:xfrm>
            <a:off x="4081663" y="1728592"/>
            <a:ext cx="860545" cy="110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07C755-95D4-44D2-9441-5FE35AF032AA}"/>
              </a:ext>
            </a:extLst>
          </p:cNvPr>
          <p:cNvSpPr/>
          <p:nvPr/>
        </p:nvSpPr>
        <p:spPr>
          <a:xfrm>
            <a:off x="4384354" y="3196498"/>
            <a:ext cx="684000" cy="110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D0E089-7A04-4C8E-8CA6-5CAF0756EAD8}"/>
              </a:ext>
            </a:extLst>
          </p:cNvPr>
          <p:cNvSpPr/>
          <p:nvPr/>
        </p:nvSpPr>
        <p:spPr>
          <a:xfrm>
            <a:off x="5437386" y="4045857"/>
            <a:ext cx="936000" cy="110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1BB59E-4908-40BF-B941-2462B486C836}"/>
              </a:ext>
            </a:extLst>
          </p:cNvPr>
          <p:cNvSpPr/>
          <p:nvPr/>
        </p:nvSpPr>
        <p:spPr>
          <a:xfrm>
            <a:off x="5774018" y="5548237"/>
            <a:ext cx="936000" cy="110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465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sz="3200" dirty="0"/>
              <a:t>PrEP and Men: </a:t>
            </a:r>
            <a:br>
              <a:rPr lang="en-US" sz="3200" dirty="0"/>
            </a:br>
            <a:r>
              <a:rPr lang="en-US" sz="3200" dirty="0"/>
              <a:t>A man’s got to do, what a man’s got to do.</a:t>
            </a:r>
            <a:endParaRPr lang="en-Z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/>
              <a:t>Dr Saiqa Mullick, Wits RHI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@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WitsRHI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  <a:sym typeface="Helvetica Light"/>
              </a:rPr>
              <a:t>Share your thoughts on this presentation with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  <a:sym typeface="Helvetica Light"/>
              </a:rPr>
              <a:t>#IAS2019</a:t>
            </a:r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FBAC1A44-17D8-4C1C-B417-CD82A78E11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4" y="6261299"/>
            <a:ext cx="1450821" cy="437049"/>
          </a:xfrm>
          <a:prstGeom prst="rect">
            <a:avLst/>
          </a:prstGeom>
        </p:spPr>
      </p:pic>
      <p:pic>
        <p:nvPicPr>
          <p:cNvPr id="12" name="Picture 11" descr="A close up of a flower&#10;&#10;Description automatically generated">
            <a:extLst>
              <a:ext uri="{FF2B5EF4-FFF2-40B4-BE49-F238E27FC236}">
                <a16:creationId xmlns:a16="http://schemas.microsoft.com/office/drawing/2014/main" id="{D142A1CC-6CF1-4C7C-A288-97DB651477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07" y="6177769"/>
            <a:ext cx="1234669" cy="604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8DFCDA-4232-431B-B479-1E4CCF7BE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191563"/>
            <a:ext cx="1477368" cy="6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3431-BA47-40D3-815A-23C35556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77102"/>
            <a:ext cx="10164421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ZA" sz="3600" dirty="0">
                <a:latin typeface="Century Gothic" panose="020B0502020202020204" pitchFamily="34" charset="0"/>
              </a:rPr>
              <a:t>Project PrEP Cascade for Men:13 December 2018 – 28 June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FCC34-71A3-47BD-B477-078B396F6843}"/>
              </a:ext>
            </a:extLst>
          </p:cNvPr>
          <p:cNvSpPr txBox="1"/>
          <p:nvPr/>
        </p:nvSpPr>
        <p:spPr>
          <a:xfrm>
            <a:off x="5214273" y="6413118"/>
            <a:ext cx="1771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ZA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Routine Monitoring Data</a:t>
            </a:r>
            <a:endParaRPr lang="en-ZA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D6D316-8282-4D4C-B6E2-13172ECEF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538666"/>
              </p:ext>
            </p:extLst>
          </p:nvPr>
        </p:nvGraphicFramePr>
        <p:xfrm>
          <a:off x="824459" y="1244184"/>
          <a:ext cx="10852879" cy="469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0403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C4AC26-DF08-4A9C-9E8D-BBAD4124C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199408-6D86-4CD1-A36A-4E77D14D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39" y="1941988"/>
            <a:ext cx="4977354" cy="1261656"/>
          </a:xfrm>
        </p:spPr>
        <p:txBody>
          <a:bodyPr>
            <a:normAutofit fontScale="90000"/>
          </a:bodyPr>
          <a:lstStyle/>
          <a:p>
            <a:r>
              <a:rPr lang="en-ZA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What is he thinking?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92F5E-BC80-4B11-B18E-AE1B5ECCA85F}"/>
              </a:ext>
            </a:extLst>
          </p:cNvPr>
          <p:cNvSpPr/>
          <p:nvPr/>
        </p:nvSpPr>
        <p:spPr>
          <a:xfrm>
            <a:off x="1055688" y="110342"/>
            <a:ext cx="1028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bg1"/>
                </a:solidFill>
              </a:rPr>
              <a:t>All photographs used are courtesy of Adobe Stock, standard licensing – appearance in a photograph in this presentation does not indicate a person’s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917241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1DC050-5B55-417B-8239-EFCC0FC023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19A4B6-E535-4CF3-BE5D-291C57F2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49" y="-98146"/>
            <a:ext cx="8428219" cy="12568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ZA" sz="3600" dirty="0">
                <a:latin typeface="Century Gothic" panose="020B0502020202020204" pitchFamily="34" charset="0"/>
              </a:rPr>
              <a:t>Are the men coming to our sites at significant risk of HIV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FA5FE2-BB9D-4FB5-85EC-DA6B8DE57D82}"/>
              </a:ext>
            </a:extLst>
          </p:cNvPr>
          <p:cNvSpPr/>
          <p:nvPr/>
        </p:nvSpPr>
        <p:spPr>
          <a:xfrm>
            <a:off x="349632" y="1072529"/>
            <a:ext cx="5136768" cy="379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/>
              <a:t>Insights gathered from routine site monitoring visits: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1CC20-290B-4E75-9416-BB618442B325}"/>
              </a:ext>
            </a:extLst>
          </p:cNvPr>
          <p:cNvSpPr/>
          <p:nvPr/>
        </p:nvSpPr>
        <p:spPr>
          <a:xfrm>
            <a:off x="517370" y="2524051"/>
            <a:ext cx="1688340" cy="29686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ZA" dirty="0"/>
              <a:t>Men who come for PrEP are a mix of good income, professional careers and low socio-economic status.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724BF-A901-4C3D-B70C-5ECD01F2E2E4}"/>
              </a:ext>
            </a:extLst>
          </p:cNvPr>
          <p:cNvSpPr/>
          <p:nvPr/>
        </p:nvSpPr>
        <p:spPr>
          <a:xfrm>
            <a:off x="2360621" y="2524051"/>
            <a:ext cx="1513892" cy="29686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ZA" dirty="0"/>
              <a:t>A number of young men on PrEP are students at TVETS, universities and high schools.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1CF612-BE2E-4323-B6E1-C2B717A2C141}"/>
              </a:ext>
            </a:extLst>
          </p:cNvPr>
          <p:cNvSpPr/>
          <p:nvPr/>
        </p:nvSpPr>
        <p:spPr>
          <a:xfrm>
            <a:off x="8473226" y="4443178"/>
            <a:ext cx="3469919" cy="7075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ZA" dirty="0"/>
              <a:t>Admitting to unprotected sex with multi-partners.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4EE768-02F4-4686-AB83-6A0D5744D701}"/>
              </a:ext>
            </a:extLst>
          </p:cNvPr>
          <p:cNvSpPr/>
          <p:nvPr/>
        </p:nvSpPr>
        <p:spPr>
          <a:xfrm>
            <a:off x="10142029" y="1686413"/>
            <a:ext cx="1801116" cy="26425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ZA" dirty="0"/>
              <a:t>Men in Tshwane explained that their partners/girl friends are already living with HIV and AIDS and are on ART.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96D06E-D7B6-4FE8-9849-14C85AD0889A}"/>
              </a:ext>
            </a:extLst>
          </p:cNvPr>
          <p:cNvSpPr/>
          <p:nvPr/>
        </p:nvSpPr>
        <p:spPr>
          <a:xfrm>
            <a:off x="8473226" y="1686413"/>
            <a:ext cx="1513892" cy="26425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ZA" dirty="0"/>
              <a:t>At a Tshwane site, a number of young men confessed to indulging in sex under the influence of alcohol.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B7B3C-6174-4879-8E7D-AC279650CC0C}"/>
              </a:ext>
            </a:extLst>
          </p:cNvPr>
          <p:cNvSpPr/>
          <p:nvPr/>
        </p:nvSpPr>
        <p:spPr>
          <a:xfrm>
            <a:off x="1055688" y="6426287"/>
            <a:ext cx="1028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bg1"/>
                </a:solidFill>
              </a:rPr>
              <a:t>All photographs used are courtesy of Adobe Stock, standard licensing – appearance in a photograph in this presentation does not indicate a person’s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197483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69719"/>
            <a:ext cx="10285413" cy="1325563"/>
          </a:xfrm>
        </p:spPr>
        <p:txBody>
          <a:bodyPr>
            <a:normAutofit/>
          </a:bodyPr>
          <a:lstStyle/>
          <a:p>
            <a:r>
              <a:rPr lang="en-ZA" sz="3600" dirty="0">
                <a:latin typeface="Century Gothic" panose="020B0502020202020204" pitchFamily="34" charset="0"/>
              </a:rPr>
              <a:t>What brought them in and which services are they accessing?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240CBD-4F62-4178-9C01-2B530F507CA2}"/>
              </a:ext>
            </a:extLst>
          </p:cNvPr>
          <p:cNvSpPr/>
          <p:nvPr/>
        </p:nvSpPr>
        <p:spPr>
          <a:xfrm>
            <a:off x="1055688" y="1449388"/>
            <a:ext cx="5553456" cy="37941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/>
              <a:t>Insights gathered from routine site monitoring visits: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709C4-448B-4A4D-8155-2034409D0CA0}"/>
              </a:ext>
            </a:extLst>
          </p:cNvPr>
          <p:cNvSpPr/>
          <p:nvPr/>
        </p:nvSpPr>
        <p:spPr>
          <a:xfrm>
            <a:off x="1055688" y="2060575"/>
            <a:ext cx="1513892" cy="29686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ZA" dirty="0"/>
              <a:t>Colourful mobile clinic (van) parked at hotspots draw the attention of many men who then visit to explore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FA1AD-279A-4834-8ABA-487DBE629D35}"/>
              </a:ext>
            </a:extLst>
          </p:cNvPr>
          <p:cNvSpPr/>
          <p:nvPr/>
        </p:nvSpPr>
        <p:spPr>
          <a:xfrm>
            <a:off x="2631156" y="2060575"/>
            <a:ext cx="1304236" cy="29686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ZA" dirty="0"/>
              <a:t>Young men are brought to initiate PrEP by girl friends – confirmed observation across all clusters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A0241-A392-4171-8FD4-838FB5504761}"/>
              </a:ext>
            </a:extLst>
          </p:cNvPr>
          <p:cNvSpPr/>
          <p:nvPr/>
        </p:nvSpPr>
        <p:spPr>
          <a:xfrm>
            <a:off x="3996968" y="2060575"/>
            <a:ext cx="1846936" cy="29686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ZA" dirty="0"/>
              <a:t>Especially older men visit service delivery points with other ailments such as STIs, or for condom collection and are then informed about PrEP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55463-1F55-4BEE-96B0-39842A87FF37}"/>
              </a:ext>
            </a:extLst>
          </p:cNvPr>
          <p:cNvSpPr/>
          <p:nvPr/>
        </p:nvSpPr>
        <p:spPr>
          <a:xfrm>
            <a:off x="8055983" y="2060575"/>
            <a:ext cx="1242424" cy="29686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ZA" dirty="0"/>
              <a:t>Heard about PrEP during community and youth engage-</a:t>
            </a:r>
            <a:r>
              <a:rPr lang="en-ZA" dirty="0" err="1"/>
              <a:t>ments</a:t>
            </a:r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1E322D-86A4-4CA5-BD41-42044C13E225}"/>
              </a:ext>
            </a:extLst>
          </p:cNvPr>
          <p:cNvSpPr/>
          <p:nvPr/>
        </p:nvSpPr>
        <p:spPr>
          <a:xfrm>
            <a:off x="9359983" y="2060575"/>
            <a:ext cx="1880504" cy="29686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ZA" b="1" dirty="0"/>
              <a:t>Demand creation: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Men specifically reached through 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IEC material </a:t>
            </a:r>
            <a:r>
              <a:rPr lang="en-ZA" dirty="0" err="1"/>
              <a:t>encoruaged</a:t>
            </a:r>
            <a:r>
              <a:rPr lang="en-ZA" dirty="0"/>
              <a:t> men to visit the PE mobile clinic for PrEP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78024E-3910-4825-B048-BF0FCECD5E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23300" r="14571" b="2722"/>
          <a:stretch/>
        </p:blipFill>
        <p:spPr>
          <a:xfrm>
            <a:off x="5905479" y="2060574"/>
            <a:ext cx="2088927" cy="29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78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40D682-0BE5-4EE9-9425-A940FB893B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9874" r="93" b="591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9B793-5800-4BF9-B356-85601AAC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2" y="1449388"/>
            <a:ext cx="4965540" cy="3696512"/>
          </a:xfrm>
        </p:spPr>
        <p:txBody>
          <a:bodyPr>
            <a:normAutofit/>
          </a:bodyPr>
          <a:lstStyle/>
          <a:p>
            <a:r>
              <a:rPr lang="en-ZA" b="1" dirty="0"/>
              <a:t>Men are partners, husbands, brothers and fathers.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D523C-5DD9-458A-A817-F01EFF2DE8E9}"/>
              </a:ext>
            </a:extLst>
          </p:cNvPr>
          <p:cNvSpPr/>
          <p:nvPr/>
        </p:nvSpPr>
        <p:spPr>
          <a:xfrm>
            <a:off x="1055688" y="0"/>
            <a:ext cx="1028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bg1"/>
                </a:solidFill>
              </a:rPr>
              <a:t>All photographs used are courtesy of Adobe Stock, standard licensing – appearance in a photograph in this presentation does not indicate a person’s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4009316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0" y="71275"/>
            <a:ext cx="10285413" cy="1325563"/>
          </a:xfrm>
        </p:spPr>
        <p:txBody>
          <a:bodyPr>
            <a:normAutofit/>
          </a:bodyPr>
          <a:lstStyle/>
          <a:p>
            <a:r>
              <a:rPr lang="en-ZA" sz="3600" dirty="0">
                <a:latin typeface="Century Gothic" panose="020B0502020202020204" pitchFamily="34" charset="0"/>
              </a:rPr>
              <a:t>AGYW are having risky sex with their </a:t>
            </a:r>
            <a:br>
              <a:rPr lang="en-ZA" sz="3600" dirty="0">
                <a:latin typeface="Century Gothic" panose="020B0502020202020204" pitchFamily="34" charset="0"/>
              </a:rPr>
            </a:br>
            <a:r>
              <a:rPr lang="en-ZA" sz="3600" dirty="0">
                <a:latin typeface="Century Gothic" panose="020B0502020202020204" pitchFamily="34" charset="0"/>
              </a:rPr>
              <a:t>male partners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F71ED2-1F95-400C-85D8-962D29506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917897"/>
              </p:ext>
            </p:extLst>
          </p:nvPr>
        </p:nvGraphicFramePr>
        <p:xfrm>
          <a:off x="1055688" y="1308907"/>
          <a:ext cx="10188575" cy="4648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51819">
                  <a:extLst>
                    <a:ext uri="{9D8B030D-6E8A-4147-A177-3AD203B41FA5}">
                      <a16:colId xmlns:a16="http://schemas.microsoft.com/office/drawing/2014/main" val="4219546867"/>
                    </a:ext>
                  </a:extLst>
                </a:gridCol>
                <a:gridCol w="1923773">
                  <a:extLst>
                    <a:ext uri="{9D8B030D-6E8A-4147-A177-3AD203B41FA5}">
                      <a16:colId xmlns:a16="http://schemas.microsoft.com/office/drawing/2014/main" val="1564977409"/>
                    </a:ext>
                  </a:extLst>
                </a:gridCol>
                <a:gridCol w="1720624">
                  <a:extLst>
                    <a:ext uri="{9D8B030D-6E8A-4147-A177-3AD203B41FA5}">
                      <a16:colId xmlns:a16="http://schemas.microsoft.com/office/drawing/2014/main" val="393466830"/>
                    </a:ext>
                  </a:extLst>
                </a:gridCol>
                <a:gridCol w="1892359">
                  <a:extLst>
                    <a:ext uri="{9D8B030D-6E8A-4147-A177-3AD203B41FA5}">
                      <a16:colId xmlns:a16="http://schemas.microsoft.com/office/drawing/2014/main" val="752247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Port Elizabeth (EC)</a:t>
                      </a:r>
                    </a:p>
                    <a:p>
                      <a:r>
                        <a:rPr lang="en-ZA" sz="1400" dirty="0"/>
                        <a:t>Peri-Urban (n=86)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Mthatha (EC)</a:t>
                      </a:r>
                    </a:p>
                    <a:p>
                      <a:r>
                        <a:rPr lang="en-ZA" sz="1400" dirty="0"/>
                        <a:t>Peri-Rural (n=59)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Tshwane</a:t>
                      </a:r>
                    </a:p>
                    <a:p>
                      <a:r>
                        <a:rPr lang="en-ZA" sz="1400" dirty="0"/>
                        <a:t>Urban (n=76)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21478"/>
                  </a:ext>
                </a:extLst>
              </a:tr>
              <a:tr h="248783">
                <a:tc>
                  <a:txBody>
                    <a:bodyPr/>
                    <a:lstStyle/>
                    <a:p>
                      <a:r>
                        <a:rPr lang="en-ZA" sz="1400" dirty="0"/>
                        <a:t>Partner sex – Male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90.7% (n=78)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98.3% (n=58)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98.7% (n=73)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854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/>
                        <a:t>Condom use (last sex)</a:t>
                      </a:r>
                    </a:p>
                    <a:p>
                      <a:r>
                        <a:rPr lang="en-GB" sz="1400" dirty="0"/>
                        <a:t>Half of the time </a:t>
                      </a:r>
                    </a:p>
                    <a:p>
                      <a:r>
                        <a:rPr lang="en-GB" sz="1400" dirty="0"/>
                        <a:t>Sometimes/ less than half </a:t>
                      </a:r>
                    </a:p>
                    <a:p>
                      <a:r>
                        <a:rPr lang="en-ZA" sz="1400" dirty="0"/>
                        <a:t>Never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r>
                        <a:rPr lang="en-ZA" sz="1400" dirty="0"/>
                        <a:t>5.9% (n=5)</a:t>
                      </a:r>
                    </a:p>
                    <a:p>
                      <a:r>
                        <a:rPr lang="en-ZA" sz="1400" dirty="0"/>
                        <a:t>28.2% (n=24)</a:t>
                      </a:r>
                    </a:p>
                    <a:p>
                      <a:r>
                        <a:rPr lang="en-ZA" sz="1400" dirty="0"/>
                        <a:t>42.4% (n=36)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r>
                        <a:rPr lang="en-ZA" sz="1400" dirty="0"/>
                        <a:t>15.2% (n=9)</a:t>
                      </a:r>
                    </a:p>
                    <a:p>
                      <a:r>
                        <a:rPr lang="en-ZA" sz="1400" dirty="0"/>
                        <a:t>35.6% (n=21)</a:t>
                      </a:r>
                    </a:p>
                    <a:p>
                      <a:r>
                        <a:rPr lang="en-ZA" sz="1400" dirty="0"/>
                        <a:t>25.4% (n=15)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r>
                        <a:rPr lang="en-ZA" sz="1400" dirty="0"/>
                        <a:t>19.7% (n=15)</a:t>
                      </a:r>
                    </a:p>
                    <a:p>
                      <a:r>
                        <a:rPr lang="en-ZA" sz="1400" dirty="0"/>
                        <a:t>23.7% (n=18)</a:t>
                      </a:r>
                    </a:p>
                    <a:p>
                      <a:r>
                        <a:rPr lang="en-ZA" sz="1400" dirty="0"/>
                        <a:t>7.9% (n=6)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94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/>
                        <a:t>Additional or side partners (among AGYW)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18.6% (n=16) 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11.9% (n=7)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10.8% (n=8)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53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/>
                        <a:t>Do you use condoms with side partners (No)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43.8% (n=7)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42.9% (n=3)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12.5% (n=1)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84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Have you had sexual intercourse under the influence of alcohol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r>
                        <a:rPr lang="en-ZA" sz="1400" dirty="0"/>
                        <a:t>29.1% (n=25)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r>
                        <a:rPr lang="en-ZA" sz="1400" dirty="0"/>
                        <a:t>17% (n=10)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r>
                        <a:rPr lang="en-ZA" sz="1400" dirty="0"/>
                        <a:t>42.1% (n=32)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5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/>
                        <a:t>Do you know if your partner has tested for HIV (No)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r>
                        <a:rPr lang="en-ZA" sz="1400" dirty="0"/>
                        <a:t>68.3% (n=56)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r>
                        <a:rPr lang="en-ZA" sz="1400" dirty="0"/>
                        <a:t>62.7% (n=37)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r>
                        <a:rPr lang="en-ZA" sz="1400" dirty="0"/>
                        <a:t>44.7% (n=34)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33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/>
                        <a:t>Will you disclose </a:t>
                      </a:r>
                      <a:r>
                        <a:rPr lang="en-ZA" sz="1400" dirty="0" err="1"/>
                        <a:t>PrEP</a:t>
                      </a:r>
                      <a:r>
                        <a:rPr lang="en-ZA" sz="1400" dirty="0"/>
                        <a:t> use to your partner? (Yes)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97.7% (n=85)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93.2% (n=55)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86.8% (n=66)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02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I think I am at risk of physical violence from my partner if I tell him I am using </a:t>
                      </a:r>
                      <a:r>
                        <a:rPr lang="en-GB" sz="1400" dirty="0" err="1"/>
                        <a:t>PrEP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Strongly disagree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96.5% (n=83)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72.9% (n=43)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88.2% (n=67)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4735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EE9032-C421-4487-ABB2-B0DC5F9D71C6}"/>
              </a:ext>
            </a:extLst>
          </p:cNvPr>
          <p:cNvSpPr txBox="1"/>
          <p:nvPr/>
        </p:nvSpPr>
        <p:spPr>
          <a:xfrm>
            <a:off x="4968240" y="6440081"/>
            <a:ext cx="2255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AGYW Survey data </a:t>
            </a:r>
          </a:p>
        </p:txBody>
      </p:sp>
    </p:spTree>
    <p:extLst>
      <p:ext uri="{BB962C8B-B14F-4D97-AF65-F5344CB8AC3E}">
        <p14:creationId xmlns:p14="http://schemas.microsoft.com/office/powerpoint/2010/main" val="1162198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190029"/>
            <a:ext cx="10285413" cy="597913"/>
          </a:xfrm>
        </p:spPr>
        <p:txBody>
          <a:bodyPr>
            <a:noAutofit/>
          </a:bodyPr>
          <a:lstStyle/>
          <a:p>
            <a:r>
              <a:rPr lang="en-ZA" sz="3600" dirty="0"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49" y="1081834"/>
            <a:ext cx="10285412" cy="507563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Men are interested and actively seek out information on </a:t>
            </a:r>
            <a:r>
              <a:rPr lang="en-GB" sz="2400" dirty="0" err="1">
                <a:solidFill>
                  <a:prstClr val="black"/>
                </a:solidFill>
              </a:rPr>
              <a:t>PrEP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400" dirty="0"/>
              <a:t>Social media, while reaching predominantly AGYW, also engages ABYM – these young men specifically engage via direct messaging which offers more privacy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400" dirty="0"/>
              <a:t>Mobile van hotspot outreach targets AGYW but ABYM and even older men are often serviced at these mobile clinics.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400" dirty="0"/>
              <a:t>Health talks in clinics by Peer Educators often attract the attention of ABYM and older men who actively engage about SRH and HIV prevention – the setting offers a direct link to service delivery.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400" dirty="0"/>
              <a:t>Men are coming forward to initiate </a:t>
            </a:r>
            <a:r>
              <a:rPr lang="en-ZA" sz="2400" dirty="0" err="1"/>
              <a:t>PrEP</a:t>
            </a:r>
            <a:r>
              <a:rPr lang="en-ZA" sz="24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400" dirty="0">
                <a:solidFill>
                  <a:prstClr val="black"/>
                </a:solidFill>
              </a:rPr>
              <a:t>A need for more data on “ other men who ask for </a:t>
            </a:r>
            <a:r>
              <a:rPr lang="en-GB" sz="2400" dirty="0" err="1">
                <a:solidFill>
                  <a:prstClr val="black"/>
                </a:solidFill>
              </a:rPr>
              <a:t>PrEP</a:t>
            </a:r>
            <a:r>
              <a:rPr lang="en-GB" sz="2400" dirty="0">
                <a:solidFill>
                  <a:prstClr val="black"/>
                </a:solidFill>
              </a:rPr>
              <a:t>” to support optimal service package and linkage strategies.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400" dirty="0">
                <a:solidFill>
                  <a:prstClr val="black"/>
                </a:solidFill>
              </a:rPr>
              <a:t>Reaching men through AGYW partners may also be a strategy to explore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ZA" sz="2400" dirty="0"/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67055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4EF9D9-88ED-4A0F-8FC6-0A4E8FEE6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4465626"/>
            <a:ext cx="912036" cy="912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0" y="137540"/>
            <a:ext cx="9080500" cy="666233"/>
          </a:xfrm>
        </p:spPr>
        <p:txBody>
          <a:bodyPr>
            <a:normAutofit fontScale="90000"/>
          </a:bodyPr>
          <a:lstStyle/>
          <a:p>
            <a:r>
              <a:rPr lang="en-ZA" dirty="0"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1776B-B7D4-4C81-9802-09CCBBF5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49" y="995169"/>
            <a:ext cx="4863217" cy="39467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ZA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ZA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600" dirty="0"/>
              <a:t>Shona </a:t>
            </a:r>
            <a:r>
              <a:rPr lang="en-ZA" sz="1600" dirty="0" err="1"/>
              <a:t>Dalal</a:t>
            </a:r>
            <a:r>
              <a:rPr lang="en-ZA" sz="1600" dirty="0"/>
              <a:t> (WHO)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600" dirty="0"/>
              <a:t>Rachel </a:t>
            </a:r>
            <a:r>
              <a:rPr lang="en-ZA" sz="1600" dirty="0" err="1"/>
              <a:t>Baggaley</a:t>
            </a:r>
            <a:r>
              <a:rPr lang="en-ZA" sz="1600" dirty="0"/>
              <a:t> (WHO)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ZA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ZA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600" dirty="0"/>
              <a:t>Heather Ingold (</a:t>
            </a:r>
            <a:r>
              <a:rPr lang="en-ZA" sz="1600" dirty="0" err="1"/>
              <a:t>Unitaid</a:t>
            </a:r>
            <a:r>
              <a:rPr lang="en-ZA" sz="16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600" dirty="0" err="1"/>
              <a:t>Unitaid</a:t>
            </a:r>
            <a:r>
              <a:rPr lang="en-ZA" sz="1600" dirty="0"/>
              <a:t> for funding the Project PrEP initiative.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ZA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ZA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600" dirty="0"/>
              <a:t>Project PrEP facility staff and mobile teams.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600" dirty="0"/>
              <a:t>Hasina Subedar and DOH Staff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8506A-3606-4B7A-A9A2-E7C14D674056}"/>
              </a:ext>
            </a:extLst>
          </p:cNvPr>
          <p:cNvSpPr/>
          <p:nvPr/>
        </p:nvSpPr>
        <p:spPr>
          <a:xfrm>
            <a:off x="6358361" y="1615505"/>
            <a:ext cx="487432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And Wits RHI staff:</a:t>
            </a:r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ZA" sz="1600" dirty="0"/>
              <a:t>Vusile Butler</a:t>
            </a:r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ZA" sz="1600" dirty="0"/>
              <a:t>Nicolette Naidoo</a:t>
            </a:r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ZA" sz="1600" dirty="0"/>
              <a:t>Elmari Briedenhann</a:t>
            </a:r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ZA" sz="1600" dirty="0"/>
              <a:t>Maserame Mojapele</a:t>
            </a:r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ZA" sz="1600" dirty="0" err="1"/>
              <a:t>Zukiswa</a:t>
            </a:r>
            <a:r>
              <a:rPr lang="en-ZA" sz="1600" dirty="0"/>
              <a:t> </a:t>
            </a:r>
            <a:r>
              <a:rPr lang="en-ZA" sz="1600" dirty="0" err="1"/>
              <a:t>Fipaza</a:t>
            </a:r>
            <a:endParaRPr lang="en-ZA" sz="1600" dirty="0"/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ZA" sz="1600" dirty="0"/>
              <a:t>Bongai Mundeta</a:t>
            </a:r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ZA" sz="1600" dirty="0"/>
              <a:t>Stanley Molefe</a:t>
            </a:r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ZA" sz="1600" dirty="0"/>
              <a:t>Letitia </a:t>
            </a:r>
            <a:r>
              <a:rPr lang="en-ZA" sz="1600" dirty="0" err="1"/>
              <a:t>Rambally</a:t>
            </a:r>
            <a:r>
              <a:rPr lang="en-ZA" sz="1600" dirty="0"/>
              <a:t>-Greener</a:t>
            </a:r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endParaRPr lang="en-ZA" sz="1600" dirty="0"/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endParaRPr lang="en-ZA" sz="1600" dirty="0"/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endParaRPr lang="en-ZA" sz="1600" dirty="0"/>
          </a:p>
          <a:p>
            <a:pPr marL="5381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ZA" sz="1600" dirty="0"/>
              <a:t>Shawn Malone (PSI)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05ED6-A046-4983-A9E2-8FA4BB17BFDC}"/>
              </a:ext>
            </a:extLst>
          </p:cNvPr>
          <p:cNvSpPr/>
          <p:nvPr/>
        </p:nvSpPr>
        <p:spPr>
          <a:xfrm>
            <a:off x="958849" y="5707105"/>
            <a:ext cx="10285414" cy="2769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bg1"/>
                </a:solidFill>
              </a:rPr>
              <a:t>All photographs used are courtesy of Adobe Stock, standard licensing – appearance in a photograph in this presentation does not indicate a person’s health status.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0718F-604B-4D42-B0C9-3CD3CE8A1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5" y="3654606"/>
            <a:ext cx="1355629" cy="488931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5F8AFBE1-7DFC-4792-BFA4-41A992D34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66" y="1078198"/>
            <a:ext cx="1450821" cy="437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DDFBC-4457-421A-A3C7-21C7C120D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2314249"/>
            <a:ext cx="1455864" cy="595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7B33F-C5AE-4665-8CED-2D6288EEF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1020192"/>
            <a:ext cx="1924050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2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B20AC-9DD6-4E5A-8AB3-178590627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2500" r="-2" b="124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310F79-F925-49E6-801C-C71C166C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142" y="1214959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7AD585-9604-499B-9CD0-D3014A18EE80}"/>
              </a:ext>
            </a:extLst>
          </p:cNvPr>
          <p:cNvSpPr/>
          <p:nvPr/>
        </p:nvSpPr>
        <p:spPr>
          <a:xfrm>
            <a:off x="1055688" y="110342"/>
            <a:ext cx="1028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200" dirty="0"/>
              <a:t>All photographs used are courtesy of Adobe Stock, standard licensing – appearance in a photograph in this presentation does not indicate a person’s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366828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195449-87ED-4794-A6C4-ACCBD339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223816"/>
            <a:ext cx="10806430" cy="1028342"/>
          </a:xfrm>
        </p:spPr>
        <p:txBody>
          <a:bodyPr>
            <a:no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Context: It’s time for a conversation </a:t>
            </a:r>
            <a:br>
              <a:rPr lang="en-GB" sz="3600" dirty="0">
                <a:latin typeface="Century Gothic" panose="020B0502020202020204" pitchFamily="34" charset="0"/>
              </a:rPr>
            </a:br>
            <a:r>
              <a:rPr lang="en-GB" sz="3600" dirty="0">
                <a:latin typeface="Century Gothic" panose="020B0502020202020204" pitchFamily="34" charset="0"/>
              </a:rPr>
              <a:t>about male risk</a:t>
            </a:r>
            <a:endParaRPr lang="en-ZA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562726"/>
            <a:ext cx="5137149" cy="2177716"/>
          </a:xfrm>
        </p:spPr>
        <p:txBody>
          <a:bodyPr>
            <a:noAutofit/>
          </a:bodyPr>
          <a:lstStyle/>
          <a:p>
            <a:r>
              <a:rPr lang="en-GB" sz="1800" dirty="0"/>
              <a:t>Sexual debut before the age of 15 years among male youth has steadily increased and continues to do so.</a:t>
            </a:r>
          </a:p>
          <a:p>
            <a:r>
              <a:rPr lang="en-GB" sz="1800" dirty="0"/>
              <a:t>The number of adolescents girls in sexual relationships with older sexual partners continue to increase.</a:t>
            </a:r>
          </a:p>
          <a:p>
            <a:r>
              <a:rPr lang="en-GB" sz="1800" dirty="0"/>
              <a:t>Condoms are not used consistently (at 53%) among males and females.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8D395-3655-4011-9FCB-BD59A26D7169}"/>
              </a:ext>
            </a:extLst>
          </p:cNvPr>
          <p:cNvSpPr txBox="1"/>
          <p:nvPr/>
        </p:nvSpPr>
        <p:spPr>
          <a:xfrm>
            <a:off x="975359" y="4844061"/>
            <a:ext cx="5256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75" indent="-79375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Citation: Human Sciences Research Council (HSRC) (2018). The Fifth South African National HIV Prevalence, Incidence, Behaviour and Communication Survey, 2017: HIV Impact Assessment Summary Report. Cape Town, HSRC Press.</a:t>
            </a:r>
          </a:p>
          <a:p>
            <a:pPr marL="79375" indent="-79375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Citation: Human Sciences Research Council (HSRC) (2018). The Fifth South African National HIV Prevalence, Incidence, Behaviour and Communication Survey, 2017: HIV Impact Assessment Summary Report. Cape Town, HSRC Press.</a:t>
            </a:r>
          </a:p>
          <a:p>
            <a:pPr marL="79375" indent="-79375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Hannaford, A., Khoza, B., Moll, A. P., &amp;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Shenoi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S. V. (2018). 1300. Young Heterosexual Men in Rural South Africa Want Access to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PrEP.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Open Forum Infectious Diseases, 5(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Suppl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1), S397. doi:10.1093/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ofid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/ofy210.1133</a:t>
            </a:r>
          </a:p>
          <a:p>
            <a:pPr marL="79375" indent="-79375">
              <a:buFont typeface="Arial" panose="020B0604020202020204" pitchFamily="34" charset="0"/>
              <a:buChar char="•"/>
            </a:pP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Verguet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S, Stalcup M, Walsh JA Where to deploy pre-exposure prophylaxis (PrEP) in sub-Saharan Africa? Sexually Transmitted Infections 2013;89:628-634.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6922F-16F2-483F-9ADD-7DC62A46016C}"/>
              </a:ext>
            </a:extLst>
          </p:cNvPr>
          <p:cNvSpPr/>
          <p:nvPr/>
        </p:nvSpPr>
        <p:spPr>
          <a:xfrm>
            <a:off x="1043136" y="1594065"/>
            <a:ext cx="7824137" cy="8289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002060"/>
                </a:solidFill>
              </a:rPr>
              <a:t>In </a:t>
            </a:r>
            <a:r>
              <a:rPr lang="en-GB" b="1" dirty="0">
                <a:solidFill>
                  <a:srgbClr val="002060"/>
                </a:solidFill>
              </a:rPr>
              <a:t>South Africa</a:t>
            </a:r>
            <a:r>
              <a:rPr lang="en-GB" dirty="0">
                <a:solidFill>
                  <a:srgbClr val="002060"/>
                </a:solidFill>
              </a:rPr>
              <a:t>, approximately 7.9 million people of all ages are living with HIV and 199 700 people (aged 15 to 49 years) were newly infected with HIV in 2017.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74E468-2B1E-4486-9673-2E9D6AAA7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8"/>
          <a:stretch/>
        </p:blipFill>
        <p:spPr>
          <a:xfrm>
            <a:off x="9056971" y="2826033"/>
            <a:ext cx="2871470" cy="38446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9C914E-AAB4-4FF2-860F-6ABA64A243E9}"/>
              </a:ext>
            </a:extLst>
          </p:cNvPr>
          <p:cNvSpPr txBox="1"/>
          <p:nvPr/>
        </p:nvSpPr>
        <p:spPr>
          <a:xfrm>
            <a:off x="9056972" y="1843906"/>
            <a:ext cx="2871470" cy="1077218"/>
          </a:xfrm>
          <a:prstGeom prst="rect">
            <a:avLst/>
          </a:prstGeom>
          <a:solidFill>
            <a:srgbClr val="ED7D31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</a:rPr>
              <a:t>Young boys and men are an important target group if we are to break the cycle of HIV transmission. 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D575BE21-E197-4676-A0AA-54C501C57CE1}"/>
              </a:ext>
            </a:extLst>
          </p:cNvPr>
          <p:cNvSpPr/>
          <p:nvPr/>
        </p:nvSpPr>
        <p:spPr>
          <a:xfrm>
            <a:off x="9346531" y="976349"/>
            <a:ext cx="1802332" cy="835776"/>
          </a:xfrm>
          <a:prstGeom prst="wedgeEllipse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ZA" sz="2000" b="1" dirty="0"/>
              <a:t>HOWEVER!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45C16F9-31C7-4B4D-ABB4-E2247820B2E1}"/>
              </a:ext>
            </a:extLst>
          </p:cNvPr>
          <p:cNvSpPr/>
          <p:nvPr/>
        </p:nvSpPr>
        <p:spPr>
          <a:xfrm>
            <a:off x="6362065" y="2726888"/>
            <a:ext cx="2780665" cy="828947"/>
          </a:xfrm>
          <a:prstGeom prst="wedgeRoundRectCallout">
            <a:avLst>
              <a:gd name="adj1" fmla="val 60694"/>
              <a:gd name="adj2" fmla="val 589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HIV peak prevalence occurs at an older age among males (45-49 years) compared to females.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70FD248-6A83-4024-9D20-0820CA46AC0C}"/>
              </a:ext>
            </a:extLst>
          </p:cNvPr>
          <p:cNvSpPr/>
          <p:nvPr/>
        </p:nvSpPr>
        <p:spPr>
          <a:xfrm>
            <a:off x="6362065" y="3686183"/>
            <a:ext cx="2780665" cy="676547"/>
          </a:xfrm>
          <a:prstGeom prst="wedgeRoundRectCallout">
            <a:avLst>
              <a:gd name="adj1" fmla="val 60694"/>
              <a:gd name="adj2" fmla="val 589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Increased incidence among males aged 15-24 years in 2017. 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526EC09-96CE-4D66-85CD-F658B4FCDBFD}"/>
              </a:ext>
            </a:extLst>
          </p:cNvPr>
          <p:cNvSpPr/>
          <p:nvPr/>
        </p:nvSpPr>
        <p:spPr>
          <a:xfrm>
            <a:off x="6362065" y="4482967"/>
            <a:ext cx="2780665" cy="1750380"/>
          </a:xfrm>
          <a:prstGeom prst="wedgeRoundRectCallout">
            <a:avLst>
              <a:gd name="adj1" fmla="val 60694"/>
              <a:gd name="adj2" fmla="val 589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Males are less likely to test for and/or know their HIV status. Of those who know their status treatment initiation remains low. Viral suppression lowest among males and younger age groups.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680E1B-F3B1-4920-88AA-067C22119F6A}"/>
              </a:ext>
            </a:extLst>
          </p:cNvPr>
          <p:cNvSpPr/>
          <p:nvPr/>
        </p:nvSpPr>
        <p:spPr>
          <a:xfrm>
            <a:off x="4456253" y="6395590"/>
            <a:ext cx="4600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800" dirty="0"/>
              <a:t>All photographs used are courtesy of Adobe Stock, standard licensing – appearance in a photograph in this presentation does not indicate a person’s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419331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44C3ABC-4506-46ED-A0F7-0DAAB6D0BDCC}"/>
              </a:ext>
            </a:extLst>
          </p:cNvPr>
          <p:cNvGrpSpPr/>
          <p:nvPr/>
        </p:nvGrpSpPr>
        <p:grpSpPr>
          <a:xfrm>
            <a:off x="1773810" y="698104"/>
            <a:ext cx="8644379" cy="5333671"/>
            <a:chOff x="0" y="1216058"/>
            <a:chExt cx="9144000" cy="56419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A0D047-6FDE-46B2-8CF8-B88233D32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32"/>
            <a:stretch/>
          </p:blipFill>
          <p:spPr>
            <a:xfrm>
              <a:off x="0" y="1216058"/>
              <a:ext cx="9144000" cy="564194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05F1DB0-99CE-46C3-A706-274FE39F2E53}"/>
                </a:ext>
              </a:extLst>
            </p:cNvPr>
            <p:cNvSpPr txBox="1"/>
            <p:nvPr/>
          </p:nvSpPr>
          <p:spPr>
            <a:xfrm>
              <a:off x="5203597" y="3950066"/>
              <a:ext cx="678730" cy="3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solidFill>
                    <a:srgbClr val="00B0F0"/>
                  </a:solidFill>
                </a:rPr>
                <a:t>PrEP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EBD960-4C41-412C-9157-C82B19ABD03B}"/>
                </a:ext>
              </a:extLst>
            </p:cNvPr>
            <p:cNvSpPr txBox="1"/>
            <p:nvPr/>
          </p:nvSpPr>
          <p:spPr>
            <a:xfrm>
              <a:off x="4864232" y="2327963"/>
              <a:ext cx="678730" cy="3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solidFill>
                    <a:srgbClr val="00B0F0"/>
                  </a:solidFill>
                </a:rPr>
                <a:t>PrEP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BDB3AC-E7DA-4E63-A289-C763B632546A}"/>
                </a:ext>
              </a:extLst>
            </p:cNvPr>
            <p:cNvSpPr txBox="1"/>
            <p:nvPr/>
          </p:nvSpPr>
          <p:spPr>
            <a:xfrm>
              <a:off x="2188590" y="4999177"/>
              <a:ext cx="678730" cy="3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solidFill>
                    <a:srgbClr val="00B0F0"/>
                  </a:solidFill>
                </a:rPr>
                <a:t>PrEP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569F40-F258-4752-8740-729307083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81" y="6148331"/>
            <a:ext cx="1673391" cy="603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5E7A7-0417-41A2-9C13-4906A76BA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01" y="6221130"/>
            <a:ext cx="1673392" cy="534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4212AC-27B2-4CD3-B06E-8157B3712A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20" y="5820221"/>
            <a:ext cx="1574277" cy="111336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991DFAB-F850-4756-9D5E-45C80D438EE8}"/>
              </a:ext>
            </a:extLst>
          </p:cNvPr>
          <p:cNvSpPr txBox="1">
            <a:spLocks/>
          </p:cNvSpPr>
          <p:nvPr/>
        </p:nvSpPr>
        <p:spPr>
          <a:xfrm>
            <a:off x="958850" y="195427"/>
            <a:ext cx="9062028" cy="502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>
                <a:latin typeface="Century Gothic" panose="020B0502020202020204" pitchFamily="34" charset="0"/>
              </a:rPr>
              <a:t>South African transmission model</a:t>
            </a:r>
          </a:p>
        </p:txBody>
      </p:sp>
    </p:spTree>
    <p:extLst>
      <p:ext uri="{BB962C8B-B14F-4D97-AF65-F5344CB8AC3E}">
        <p14:creationId xmlns:p14="http://schemas.microsoft.com/office/powerpoint/2010/main" val="132318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C89F-E892-4B87-862F-CAF5C1C2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-165897"/>
            <a:ext cx="9038460" cy="131589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PrEP: a novel intervention for men?</a:t>
            </a:r>
            <a:endParaRPr lang="en-ZA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7673-9517-4347-9BE6-4B484E72A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196" y="885351"/>
            <a:ext cx="6831625" cy="51652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/>
              <a:t>The WHO and National Department of Health in SA recommends PrEP for those at risk of HIV. Males are among those who may benefit from access to </a:t>
            </a:r>
            <a:r>
              <a:rPr lang="en-GB" sz="3200" dirty="0" err="1"/>
              <a:t>PrEP.</a:t>
            </a:r>
            <a:r>
              <a:rPr lang="en-GB" sz="3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/>
              <a:t>In South Africa in high prevalence areas, such as KwaZulu-Natal, men have shown a growing interest in initiating </a:t>
            </a:r>
            <a:r>
              <a:rPr lang="en-GB" sz="3200" dirty="0" err="1"/>
              <a:t>PrEP.</a:t>
            </a:r>
            <a:r>
              <a:rPr lang="en-GB" sz="3200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590FE1-1926-46CA-99E1-2ED5C1DE9CAE}"/>
              </a:ext>
            </a:extLst>
          </p:cNvPr>
          <p:cNvSpPr/>
          <p:nvPr/>
        </p:nvSpPr>
        <p:spPr>
          <a:xfrm>
            <a:off x="1028032" y="957543"/>
            <a:ext cx="3589561" cy="7471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/>
              <a:t>What do WHO recommendations mean in practice?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B3567B-E407-415B-893D-6C50D84E6D7C}"/>
              </a:ext>
            </a:extLst>
          </p:cNvPr>
          <p:cNvSpPr/>
          <p:nvPr/>
        </p:nvSpPr>
        <p:spPr>
          <a:xfrm>
            <a:off x="1220001" y="1843235"/>
            <a:ext cx="3139581" cy="54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r>
              <a:rPr lang="en-ZA" sz="1600" b="1" dirty="0">
                <a:solidFill>
                  <a:srgbClr val="002060"/>
                </a:solidFill>
              </a:rPr>
              <a:t>MSM</a:t>
            </a:r>
            <a:r>
              <a:rPr lang="en-ZA" sz="1600" dirty="0">
                <a:solidFill>
                  <a:srgbClr val="002060"/>
                </a:solidFill>
              </a:rPr>
              <a:t> and </a:t>
            </a:r>
            <a:r>
              <a:rPr lang="en-ZA" sz="1600" b="1" dirty="0">
                <a:solidFill>
                  <a:srgbClr val="002060"/>
                </a:solidFill>
              </a:rPr>
              <a:t>transgender women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26EE3C-5DB0-4889-B784-C6CDAE1277C0}"/>
              </a:ext>
            </a:extLst>
          </p:cNvPr>
          <p:cNvSpPr/>
          <p:nvPr/>
        </p:nvSpPr>
        <p:spPr>
          <a:xfrm>
            <a:off x="1220001" y="2495200"/>
            <a:ext cx="3139581" cy="54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>
              <a:lnSpc>
                <a:spcPts val="1200"/>
              </a:lnSpc>
            </a:pPr>
            <a:r>
              <a:rPr lang="en-ZA" sz="1600" b="1" dirty="0" err="1">
                <a:solidFill>
                  <a:srgbClr val="002060"/>
                </a:solidFill>
              </a:rPr>
              <a:t>Serodiscordant</a:t>
            </a:r>
            <a:r>
              <a:rPr lang="en-ZA" sz="1600" b="1" dirty="0">
                <a:solidFill>
                  <a:srgbClr val="002060"/>
                </a:solidFill>
              </a:rPr>
              <a:t> couples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DF0607-5857-441C-8DF3-45AA45F89AC3}"/>
              </a:ext>
            </a:extLst>
          </p:cNvPr>
          <p:cNvSpPr/>
          <p:nvPr/>
        </p:nvSpPr>
        <p:spPr>
          <a:xfrm>
            <a:off x="1220001" y="3147165"/>
            <a:ext cx="3139581" cy="54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>
              <a:lnSpc>
                <a:spcPts val="1200"/>
              </a:lnSpc>
            </a:pPr>
            <a:r>
              <a:rPr lang="en-ZA" sz="1600" b="1" dirty="0">
                <a:solidFill>
                  <a:srgbClr val="002060"/>
                </a:solidFill>
              </a:rPr>
              <a:t>Sex workers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D0DCF4-BC21-4184-B9A5-976734082F71}"/>
              </a:ext>
            </a:extLst>
          </p:cNvPr>
          <p:cNvSpPr/>
          <p:nvPr/>
        </p:nvSpPr>
        <p:spPr>
          <a:xfrm>
            <a:off x="1220001" y="3799130"/>
            <a:ext cx="3139581" cy="54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>
              <a:lnSpc>
                <a:spcPts val="1200"/>
              </a:lnSpc>
            </a:pPr>
            <a:r>
              <a:rPr lang="en-ZA" sz="1600" b="1" dirty="0">
                <a:solidFill>
                  <a:srgbClr val="002060"/>
                </a:solidFill>
              </a:rPr>
              <a:t>People who inject (and use) drugs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CD6B7A-8E04-4DD0-8A72-23043A0681D8}"/>
              </a:ext>
            </a:extLst>
          </p:cNvPr>
          <p:cNvSpPr/>
          <p:nvPr/>
        </p:nvSpPr>
        <p:spPr>
          <a:xfrm>
            <a:off x="1220003" y="4451095"/>
            <a:ext cx="3139579" cy="54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>
              <a:lnSpc>
                <a:spcPts val="1200"/>
              </a:lnSpc>
            </a:pPr>
            <a:r>
              <a:rPr lang="en-ZA" sz="1600" b="1" dirty="0">
                <a:solidFill>
                  <a:srgbClr val="002060"/>
                </a:solidFill>
              </a:rPr>
              <a:t>Adolescent girls and young women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076422C-74E0-4295-A735-305B371FF22A}"/>
              </a:ext>
            </a:extLst>
          </p:cNvPr>
          <p:cNvSpPr/>
          <p:nvPr/>
        </p:nvSpPr>
        <p:spPr>
          <a:xfrm>
            <a:off x="1220001" y="5082307"/>
            <a:ext cx="3139581" cy="5400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/>
          <a:lstStyle/>
          <a:p>
            <a:pPr>
              <a:lnSpc>
                <a:spcPts val="1200"/>
              </a:lnSpc>
            </a:pPr>
            <a:r>
              <a:rPr lang="en-ZA" sz="2000" b="1" dirty="0">
                <a:solidFill>
                  <a:schemeClr val="bg1"/>
                </a:solidFill>
              </a:rPr>
              <a:t>Others who ask for PrEP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A54113-7360-43BF-B646-D0E1900B4B7E}"/>
              </a:ext>
            </a:extLst>
          </p:cNvPr>
          <p:cNvSpPr/>
          <p:nvPr/>
        </p:nvSpPr>
        <p:spPr>
          <a:xfrm>
            <a:off x="5232400" y="5900457"/>
            <a:ext cx="5093145" cy="758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Hannaford, A., Khoza, B., Moll, A. P., &amp;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Shenoi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S. V. (2018). 1300. Young Heterosexual Men in Rural South Africa Want Access to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PrEP.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Open Forum Infectious Diseases, 5(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Suppl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1), S397. doi:10.1093/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ofid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/ofy210.1133 </a:t>
            </a:r>
          </a:p>
          <a:p>
            <a:pPr lvl="0"/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(KZN men interested in PrEP)</a:t>
            </a:r>
            <a:endParaRPr lang="en-ZA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en-Z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Number of countries citation - Fitch L et al. </a:t>
            </a:r>
            <a:r>
              <a:rPr lang="en-ZA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Tracking global oral </a:t>
            </a:r>
            <a:r>
              <a:rPr lang="en-ZA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</a:t>
            </a:r>
            <a:r>
              <a:rPr lang="en-ZA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provision: the who, what and where of oral </a:t>
            </a:r>
            <a:r>
              <a:rPr lang="en-ZA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PrEP.</a:t>
            </a:r>
            <a:r>
              <a:rPr lang="en-Z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HIV Research for Prevention conference (HIVR4P 2018), Madrid, October 2018, abstract OA04.01.</a:t>
            </a:r>
            <a:endParaRPr lang="en-ZA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7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7368E0-7270-4BD8-9CBC-7DFD0F626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7828" b="782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0D9875-8381-49BD-90EB-31326227D10A}"/>
              </a:ext>
            </a:extLst>
          </p:cNvPr>
          <p:cNvSpPr txBox="1">
            <a:spLocks/>
          </p:cNvSpPr>
          <p:nvPr/>
        </p:nvSpPr>
        <p:spPr>
          <a:xfrm>
            <a:off x="958850" y="1835778"/>
            <a:ext cx="42971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What do we know about SA men and boys?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5F4686-9AEA-49A0-922E-F3BBC71BB17F}"/>
              </a:ext>
            </a:extLst>
          </p:cNvPr>
          <p:cNvSpPr/>
          <p:nvPr/>
        </p:nvSpPr>
        <p:spPr>
          <a:xfrm>
            <a:off x="1055688" y="0"/>
            <a:ext cx="1028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bg1"/>
                </a:solidFill>
              </a:rPr>
              <a:t>All photographs used are courtesy of Adobe Stock, standard licensing – appearance in a photograph in this presentation does not indicate a person’s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9881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FF0A7B6-7182-4F16-A4D3-A6FCB8B63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910630"/>
              </p:ext>
            </p:extLst>
          </p:nvPr>
        </p:nvGraphicFramePr>
        <p:xfrm>
          <a:off x="958849" y="1446269"/>
          <a:ext cx="1028541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D77B0BA-2427-4D14-8343-5C105B9981AC}"/>
              </a:ext>
            </a:extLst>
          </p:cNvPr>
          <p:cNvSpPr txBox="1"/>
          <p:nvPr/>
        </p:nvSpPr>
        <p:spPr>
          <a:xfrm>
            <a:off x="1100694" y="5742137"/>
            <a:ext cx="6345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Data as of May 2019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8D6556-98AD-433D-AD0F-92AEF8E7B253}"/>
              </a:ext>
            </a:extLst>
          </p:cNvPr>
          <p:cNvSpPr txBox="1">
            <a:spLocks/>
          </p:cNvSpPr>
          <p:nvPr/>
        </p:nvSpPr>
        <p:spPr>
          <a:xfrm>
            <a:off x="958850" y="189297"/>
            <a:ext cx="9709150" cy="1244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>
                <a:latin typeface="Century Gothic" panose="020B0502020202020204" pitchFamily="34" charset="0"/>
              </a:rPr>
              <a:t>South Africa PrEP initiations, 2016-2019 by gender and site type (N= 25 687)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06DE9C-C4C3-4B16-971E-FB78DCB19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81" y="6148331"/>
            <a:ext cx="1673391" cy="6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4E6A8-4AF6-4104-A11B-0B244B9C3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4417" r="-1" b="11638"/>
          <a:stretch/>
        </p:blipFill>
        <p:spPr>
          <a:xfrm>
            <a:off x="-24064" y="1"/>
            <a:ext cx="1226425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6046DB-EB72-4C9A-A241-39AD743E3EC4}"/>
              </a:ext>
            </a:extLst>
          </p:cNvPr>
          <p:cNvSpPr txBox="1">
            <a:spLocks/>
          </p:cNvSpPr>
          <p:nvPr/>
        </p:nvSpPr>
        <p:spPr>
          <a:xfrm>
            <a:off x="589547" y="1449388"/>
            <a:ext cx="5221706" cy="3508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en-ZA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hat insights are research projects </a:t>
            </a:r>
            <a:br>
              <a:rPr lang="en-ZA" sz="3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ZA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in South Africa  demonstrating?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E3055-97F9-499E-A2A7-F36BB34E5637}"/>
              </a:ext>
            </a:extLst>
          </p:cNvPr>
          <p:cNvSpPr/>
          <p:nvPr/>
        </p:nvSpPr>
        <p:spPr>
          <a:xfrm>
            <a:off x="1055688" y="0"/>
            <a:ext cx="1028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200" dirty="0"/>
              <a:t>All photographs used are courtesy of Adobe Stock, standard licensing – appearance in a photograph in this presentation does not indicate a person’s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23989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CC53-36E0-4307-88D4-6B5FAF0D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-179939"/>
            <a:ext cx="9048601" cy="1325563"/>
          </a:xfrm>
        </p:spPr>
        <p:txBody>
          <a:bodyPr>
            <a:normAutofit/>
          </a:bodyPr>
          <a:lstStyle/>
          <a:p>
            <a:r>
              <a:rPr lang="en-ZA" sz="3600" dirty="0">
                <a:latin typeface="Century Gothic" panose="020B0502020202020204" pitchFamily="34" charset="0"/>
              </a:rPr>
              <a:t>Common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CF425-1CEB-49E3-84FA-EF182E11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854051"/>
            <a:ext cx="6344316" cy="562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Sample: 2019 Males, 20-34 year, sexually active, randomly sampled across 5 districts of KZN and 3 districts of MPU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24F08E-37EC-46E5-A910-09A617493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90024"/>
              </p:ext>
            </p:extLst>
          </p:nvPr>
        </p:nvGraphicFramePr>
        <p:xfrm>
          <a:off x="1055688" y="1401260"/>
          <a:ext cx="6344316" cy="44354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3020">
                  <a:extLst>
                    <a:ext uri="{9D8B030D-6E8A-4147-A177-3AD203B41FA5}">
                      <a16:colId xmlns:a16="http://schemas.microsoft.com/office/drawing/2014/main" val="1262223299"/>
                    </a:ext>
                  </a:extLst>
                </a:gridCol>
                <a:gridCol w="4761296">
                  <a:extLst>
                    <a:ext uri="{9D8B030D-6E8A-4147-A177-3AD203B41FA5}">
                      <a16:colId xmlns:a16="http://schemas.microsoft.com/office/drawing/2014/main" val="1735175708"/>
                    </a:ext>
                  </a:extLst>
                </a:gridCol>
              </a:tblGrid>
              <a:tr h="436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HIV prevalence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15%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Circumcision status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Not circumcised – 38%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Circumcised traditionally – 16%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Circumcised in a clinic before age of 16 – 26%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Circumcised in a clinic after age of 16 – 19%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947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Condom use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Base: n=1945 (sexually active respondents in the last year)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Condom usage has varied from partner to partner in last year – 57%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Always used a condom in the last year – 32%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Never/ didn’t’ use condoms in the last year – 11%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723308"/>
                  </a:ext>
                </a:extLst>
              </a:tr>
              <a:tr h="24959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Age at sexual debut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Mean: 16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98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Number of partners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In the last year, mean: 2.4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Current, mean: 1.3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83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Characterisation of partners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Base: n=1945 (sexually active respondents in the last year)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Wife/husband/main partner: 48%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Another regular girlfriend/ boyfriend: 65%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Casual </a:t>
                      </a:r>
                      <a:r>
                        <a:rPr lang="en-ZA" sz="1200" dirty="0" err="1">
                          <a:effectLst/>
                        </a:rPr>
                        <a:t>hookup</a:t>
                      </a:r>
                      <a:r>
                        <a:rPr lang="en-ZA" sz="1200" dirty="0">
                          <a:effectLst/>
                        </a:rPr>
                        <a:t>/ one night stand: 18%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Sex worker: 4%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err="1">
                          <a:effectLst/>
                        </a:rPr>
                        <a:t>Blessee</a:t>
                      </a:r>
                      <a:r>
                        <a:rPr lang="en-ZA" sz="1200" dirty="0">
                          <a:effectLst/>
                        </a:rPr>
                        <a:t>: 8%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err="1">
                          <a:effectLst/>
                        </a:rPr>
                        <a:t>Blesser</a:t>
                      </a:r>
                      <a:r>
                        <a:rPr lang="en-ZA" sz="1200" dirty="0">
                          <a:effectLst/>
                        </a:rPr>
                        <a:t>: 1%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43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Alcohol consumption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% who strongly agree or slightly agree with the statements: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Sometimes I do things I regret when drinking alcohol: 42%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Sometimes when I drink alcohol I feel out of control: 37%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Drinking alcohol helps me pick up women: 37%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6502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EDCD08-FDE7-41DE-8FA9-93C3A9DEC839}"/>
              </a:ext>
            </a:extLst>
          </p:cNvPr>
          <p:cNvSpPr/>
          <p:nvPr/>
        </p:nvSpPr>
        <p:spPr>
          <a:xfrm>
            <a:off x="3477128" y="6184113"/>
            <a:ext cx="382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Citation:</a:t>
            </a:r>
          </a:p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Breaking the Cycle: Increasing uptake of HIV testing, prevention and linkage to treatment among young men in South Africa, Population Services International, 2019. </a:t>
            </a:r>
            <a:endParaRPr lang="en-ZA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7CA43-9974-4506-8F86-06E72B26D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5"/>
          <a:stretch/>
        </p:blipFill>
        <p:spPr>
          <a:xfrm>
            <a:off x="7486291" y="3806"/>
            <a:ext cx="4705709" cy="6854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4D2DB3-50A6-40BD-8B75-69CCBA2562EA}"/>
              </a:ext>
            </a:extLst>
          </p:cNvPr>
          <p:cNvSpPr/>
          <p:nvPr/>
        </p:nvSpPr>
        <p:spPr>
          <a:xfrm>
            <a:off x="8599626" y="6091779"/>
            <a:ext cx="3678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1200" dirty="0">
                <a:solidFill>
                  <a:schemeClr val="bg1"/>
                </a:solidFill>
              </a:rPr>
              <a:t>All photographs used are courtesy of Adobe Stock, standard licensing – appearance in a photograph in this presentation does not indicate a person’s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42028402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2705</Words>
  <Application>Microsoft Office PowerPoint</Application>
  <PresentationFormat>Widescreen</PresentationFormat>
  <Paragraphs>315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Franklin Gothic Book</vt:lpstr>
      <vt:lpstr>Helvetica Light</vt:lpstr>
      <vt:lpstr>Raleway</vt:lpstr>
      <vt:lpstr>Custom Design</vt:lpstr>
      <vt:lpstr>AIDS 2016_Template</vt:lpstr>
      <vt:lpstr>PowerPoint Presentation</vt:lpstr>
      <vt:lpstr>PrEP and Men:  A man’s got to do, what a man’s got to do.</vt:lpstr>
      <vt:lpstr>Context: It’s time for a conversation  about male risk</vt:lpstr>
      <vt:lpstr>PowerPoint Presentation</vt:lpstr>
      <vt:lpstr>PrEP: a novel intervention for men?</vt:lpstr>
      <vt:lpstr>PowerPoint Presentation</vt:lpstr>
      <vt:lpstr>PowerPoint Presentation</vt:lpstr>
      <vt:lpstr>PowerPoint Presentation</vt:lpstr>
      <vt:lpstr>Common risks</vt:lpstr>
      <vt:lpstr>PowerPoint Presentation</vt:lpstr>
      <vt:lpstr>PowerPoint Presentation</vt:lpstr>
      <vt:lpstr>PowerPoint Presentation</vt:lpstr>
      <vt:lpstr>Reaching men – what works best?</vt:lpstr>
      <vt:lpstr>PowerPoint Presentation</vt:lpstr>
      <vt:lpstr>PowerPoint Presentation</vt:lpstr>
      <vt:lpstr>Directly reaching men – what works?</vt:lpstr>
      <vt:lpstr>Men go online and actively seek out information about PrEP</vt:lpstr>
      <vt:lpstr>PowerPoint Presentation</vt:lpstr>
      <vt:lpstr>What men want to know…?</vt:lpstr>
      <vt:lpstr>Project PrEP Cascade for Men:13 December 2018 – 28 June 2019</vt:lpstr>
      <vt:lpstr>What is he thinking?</vt:lpstr>
      <vt:lpstr>Are the men coming to our sites at significant risk of HIV</vt:lpstr>
      <vt:lpstr>What brought them in and which services are they accessing?</vt:lpstr>
      <vt:lpstr>Men are partners, husbands, brothers and fathers.</vt:lpstr>
      <vt:lpstr>AGYW are having risky sex with their  male partners </vt:lpstr>
      <vt:lpstr>Conclusion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PrEP:  A man’s got to do, what  a man’s got to do.</dc:title>
  <dc:creator>Elmari Briedenhann</dc:creator>
  <cp:lastModifiedBy>Nedine VanDenBerg</cp:lastModifiedBy>
  <cp:revision>76</cp:revision>
  <dcterms:created xsi:type="dcterms:W3CDTF">2019-07-14T12:33:40Z</dcterms:created>
  <dcterms:modified xsi:type="dcterms:W3CDTF">2019-07-19T10:57:59Z</dcterms:modified>
</cp:coreProperties>
</file>